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drawings/drawing3.xml" ContentType="application/vnd.openxmlformats-officedocument.drawingml.chartshapes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0.xml" ContentType="application/vnd.openxmlformats-officedocument.themeOverride+xml"/>
  <Override PartName="/ppt/charts/chartEx2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1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1.xml" ContentType="application/vnd.openxmlformats-officedocument.themeOverride+xml"/>
  <Override PartName="/ppt/drawings/drawing4.xml" ContentType="application/vnd.openxmlformats-officedocument.drawingml.chartshapes+xml"/>
  <Override PartName="/ppt/charts/chart12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2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7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8" r:id="rId9"/>
    <p:sldId id="262" r:id="rId10"/>
    <p:sldId id="263" r:id="rId11"/>
    <p:sldId id="264" r:id="rId12"/>
    <p:sldId id="265" r:id="rId13"/>
    <p:sldId id="271" r:id="rId14"/>
    <p:sldId id="267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v_1\Desktop\exam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8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3.xml"/><Relationship Id="rId1" Type="http://schemas.microsoft.com/office/2011/relationships/chartStyle" Target="style13.xml"/><Relationship Id="rId5" Type="http://schemas.openxmlformats.org/officeDocument/2006/relationships/chartUserShapes" Target="../drawings/drawing4.xml"/><Relationship Id="rId4" Type="http://schemas.openxmlformats.org/officeDocument/2006/relationships/oleObject" Target="../embeddings/oleObject1.bin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5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9.xml"/><Relationship Id="rId1" Type="http://schemas.microsoft.com/office/2011/relationships/chartStyle" Target="style9.xml"/><Relationship Id="rId5" Type="http://schemas.openxmlformats.org/officeDocument/2006/relationships/chartUserShapes" Target="../drawings/drawing3.xml"/><Relationship Id="rId4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7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idv_1\Desktop\exam.xlsx" TargetMode="External"/><Relationship Id="rId4" Type="http://schemas.openxmlformats.org/officeDocument/2006/relationships/themeOverride" Target="../theme/themeOverrid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F:\Adobe%20Analytics\ex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u="sng" dirty="0"/>
              <a:t>Device</a:t>
            </a:r>
            <a:r>
              <a:rPr lang="en-US" sz="2000" u="sng" baseline="0" dirty="0"/>
              <a:t> Type vs Traffic</a:t>
            </a:r>
            <a:endParaRPr lang="en-US" sz="2000" u="sng" dirty="0"/>
          </a:p>
        </c:rich>
      </c:tx>
      <c:layout>
        <c:manualLayout>
          <c:xMode val="edge"/>
          <c:yMode val="edge"/>
          <c:x val="0.4059512248468941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1-4A10-45B0-B708-2C3E483FE3D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3-4A10-45B0-B708-2C3E483FE3D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5-4A10-45B0-B708-2C3E483FE3D2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7-4A10-45B0-B708-2C3E483FE3D2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9-4A10-45B0-B708-2C3E483FE3D2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  <c:extLst>
              <c:ext xmlns:c16="http://schemas.microsoft.com/office/drawing/2014/chart" uri="{C3380CC4-5D6E-409C-BE32-E72D297353CC}">
                <c16:uniqueId val="{0000000B-4A10-45B0-B708-2C3E483FE3D2}"/>
              </c:ext>
            </c:extLst>
          </c:dPt>
          <c:dLbls>
            <c:dLbl>
              <c:idx val="5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A10-45B0-B708-2C3E483FE3D2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Sheet14!$A$2:$A$6</c:f>
              <c:strCache>
                <c:ptCount val="5"/>
                <c:pt idx="0">
                  <c:v>Mobile Phone</c:v>
                </c:pt>
                <c:pt idx="1">
                  <c:v>PC</c:v>
                </c:pt>
                <c:pt idx="2">
                  <c:v>Tablet</c:v>
                </c:pt>
                <c:pt idx="3">
                  <c:v>Media Player</c:v>
                </c:pt>
                <c:pt idx="4">
                  <c:v>Gaming Console</c:v>
                </c:pt>
              </c:strCache>
            </c:strRef>
          </c:cat>
          <c:val>
            <c:numRef>
              <c:f>Sheet14!$B$2:$B$6</c:f>
              <c:numCache>
                <c:formatCode>#,##0.00</c:formatCode>
                <c:ptCount val="5"/>
                <c:pt idx="0">
                  <c:v>741351488</c:v>
                </c:pt>
                <c:pt idx="1">
                  <c:v>405615127</c:v>
                </c:pt>
                <c:pt idx="2">
                  <c:v>88280949</c:v>
                </c:pt>
                <c:pt idx="3">
                  <c:v>619431</c:v>
                </c:pt>
                <c:pt idx="4">
                  <c:v>334721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A10-45B0-B708-2C3E483FE3D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lt1">
                  <a:lumMod val="95000"/>
                  <a:alpha val="54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u="sng"/>
              <a:t>OS</a:t>
            </a:r>
            <a:r>
              <a:rPr lang="en-US" b="1" u="sng" baseline="0"/>
              <a:t> Types vs Unique visitors</a:t>
            </a:r>
            <a:endParaRPr lang="en-US" b="1" u="sn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Sheet16!$B$9</c:f>
              <c:strCache>
                <c:ptCount val="1"/>
                <c:pt idx="0">
                  <c:v>Apple iOS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0"/>
                  <c:y val="-4.62962962962963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514-4458-B071-B090F133CEB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Sheet16!$C$8</c:f>
              <c:strCache>
                <c:ptCount val="1"/>
                <c:pt idx="0">
                  <c:v>Operating System Types</c:v>
                </c:pt>
              </c:strCache>
            </c:strRef>
          </c:cat>
          <c:val>
            <c:numRef>
              <c:f>Sheet16!$C$9</c:f>
              <c:numCache>
                <c:formatCode>General</c:formatCode>
                <c:ptCount val="1"/>
                <c:pt idx="0">
                  <c:v>8135319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14-4458-B071-B090F133CEBB}"/>
            </c:ext>
          </c:extLst>
        </c:ser>
        <c:ser>
          <c:idx val="1"/>
          <c:order val="1"/>
          <c:tx>
            <c:strRef>
              <c:f>Sheet16!$B$10</c:f>
              <c:strCache>
                <c:ptCount val="1"/>
                <c:pt idx="0">
                  <c:v>Google Android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5.5555555555555504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514-4458-B071-B090F133CEB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Sheet16!$C$8</c:f>
              <c:strCache>
                <c:ptCount val="1"/>
                <c:pt idx="0">
                  <c:v>Operating System Types</c:v>
                </c:pt>
              </c:strCache>
            </c:strRef>
          </c:cat>
          <c:val>
            <c:numRef>
              <c:f>Sheet16!$C$10</c:f>
              <c:numCache>
                <c:formatCode>General</c:formatCode>
                <c:ptCount val="1"/>
                <c:pt idx="0">
                  <c:v>3418988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514-4458-B071-B090F133CEBB}"/>
            </c:ext>
          </c:extLst>
        </c:ser>
        <c:ser>
          <c:idx val="2"/>
          <c:order val="2"/>
          <c:tx>
            <c:strRef>
              <c:f>Sheet16!$B$11</c:f>
              <c:strCache>
                <c:ptCount val="1"/>
                <c:pt idx="0">
                  <c:v>Microsoft Windows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3.0555555555555454E-2"/>
                  <c:y val="-6.94444444444443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514-4458-B071-B090F133CE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Sheet16!$C$8</c:f>
              <c:strCache>
                <c:ptCount val="1"/>
                <c:pt idx="0">
                  <c:v>Operating System Types</c:v>
                </c:pt>
              </c:strCache>
            </c:strRef>
          </c:cat>
          <c:val>
            <c:numRef>
              <c:f>Sheet16!$C$11</c:f>
              <c:numCache>
                <c:formatCode>General</c:formatCode>
                <c:ptCount val="1"/>
                <c:pt idx="0">
                  <c:v>3179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514-4458-B071-B090F133CEBB}"/>
            </c:ext>
          </c:extLst>
        </c:ser>
        <c:ser>
          <c:idx val="3"/>
          <c:order val="3"/>
          <c:tx>
            <c:strRef>
              <c:f>Sheet16!$B$12</c:f>
              <c:strCache>
                <c:ptCount val="1"/>
                <c:pt idx="0">
                  <c:v>Blackberry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9444444444444445E-2"/>
                  <c:y val="-6.4814814814814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514-4458-B071-B090F133CE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Sheet16!$C$8</c:f>
              <c:strCache>
                <c:ptCount val="1"/>
                <c:pt idx="0">
                  <c:v>Operating System Types</c:v>
                </c:pt>
              </c:strCache>
            </c:strRef>
          </c:cat>
          <c:val>
            <c:numRef>
              <c:f>Sheet16!$C$12</c:f>
              <c:numCache>
                <c:formatCode>General</c:formatCode>
                <c:ptCount val="1"/>
                <c:pt idx="0">
                  <c:v>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514-4458-B071-B090F133CEBB}"/>
            </c:ext>
          </c:extLst>
        </c:ser>
        <c:ser>
          <c:idx val="4"/>
          <c:order val="4"/>
          <c:tx>
            <c:strRef>
              <c:f>Sheet16!$B$13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6666666666666666E-2"/>
                  <c:y val="-6.48148148148148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514-4458-B071-B090F133CE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Sheet16!$C$8</c:f>
              <c:strCache>
                <c:ptCount val="1"/>
                <c:pt idx="0">
                  <c:v>Operating System Types</c:v>
                </c:pt>
              </c:strCache>
            </c:strRef>
          </c:cat>
          <c:val>
            <c:numRef>
              <c:f>Sheet16!$C$13</c:f>
              <c:numCache>
                <c:formatCode>General</c:formatCode>
                <c:ptCount val="1"/>
                <c:pt idx="0">
                  <c:v>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514-4458-B071-B090F133CE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15129224"/>
        <c:axId val="615128896"/>
        <c:axId val="0"/>
      </c:bar3DChart>
      <c:catAx>
        <c:axId val="615129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128896"/>
        <c:crosses val="autoZero"/>
        <c:auto val="1"/>
        <c:lblAlgn val="ctr"/>
        <c:lblOffset val="100"/>
        <c:noMultiLvlLbl val="0"/>
      </c:catAx>
      <c:valAx>
        <c:axId val="61512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129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u="sng"/>
              <a:t>Marketing</a:t>
            </a:r>
            <a:r>
              <a:rPr lang="en-US" u="sng" baseline="0"/>
              <a:t> Channels for Ticket sale </a:t>
            </a:r>
          </a:p>
        </c:rich>
      </c:tx>
      <c:layout>
        <c:manualLayout>
          <c:xMode val="edge"/>
          <c:yMode val="edge"/>
          <c:x val="0.1815415573053368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8DC5-4157-9DC1-5C86E9B163D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8DC5-4157-9DC1-5C86E9B163D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8DC5-4157-9DC1-5C86E9B163D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8DC5-4157-9DC1-5C86E9B163D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8DC5-4157-9DC1-5C86E9B163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Sheet9!$E$14:$E$18</c:f>
              <c:strCache>
                <c:ptCount val="5"/>
                <c:pt idx="0">
                  <c:v>Natural Search</c:v>
                </c:pt>
                <c:pt idx="1">
                  <c:v>Direct</c:v>
                </c:pt>
                <c:pt idx="2">
                  <c:v>Email</c:v>
                </c:pt>
                <c:pt idx="3">
                  <c:v>Paid Search</c:v>
                </c:pt>
                <c:pt idx="4">
                  <c:v>Others</c:v>
                </c:pt>
              </c:strCache>
            </c:strRef>
          </c:cat>
          <c:val>
            <c:numRef>
              <c:f>Sheet9!$G$14:$G$18</c:f>
              <c:numCache>
                <c:formatCode>0.00%</c:formatCode>
                <c:ptCount val="5"/>
                <c:pt idx="0">
                  <c:v>0.43236069606979816</c:v>
                </c:pt>
                <c:pt idx="1">
                  <c:v>0.31803593778570516</c:v>
                </c:pt>
                <c:pt idx="2">
                  <c:v>6.6712986770847887E-2</c:v>
                </c:pt>
                <c:pt idx="3">
                  <c:v>2.1628261215403354E-2</c:v>
                </c:pt>
                <c:pt idx="4">
                  <c:v>0.16126211815824548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DC5-4157-9DC1-5C86E9B163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u="sng"/>
              <a:t>Products</a:t>
            </a:r>
            <a:r>
              <a:rPr lang="en-US" sz="1600" u="sng" baseline="0"/>
              <a:t> vs Revenue</a:t>
            </a:r>
            <a:endParaRPr lang="en-US" sz="1600" u="sn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795-48E6-9E59-B02F9CF0E1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795-48E6-9E59-B02F9CF0E1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795-48E6-9E59-B02F9CF0E1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795-48E6-9E59-B02F9CF0E10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795-48E6-9E59-B02F9CF0E10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795-48E6-9E59-B02F9CF0E10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795-48E6-9E59-B02F9CF0E103}"/>
              </c:ext>
            </c:extLst>
          </c:dPt>
          <c:cat>
            <c:strRef>
              <c:f>Sheet1!$A$3:$A$8</c:f>
              <c:strCache>
                <c:ptCount val="6"/>
                <c:pt idx="0">
                  <c:v>Ticket Purchases</c:v>
                </c:pt>
                <c:pt idx="1">
                  <c:v>Order Handling Fee</c:v>
                </c:pt>
                <c:pt idx="2">
                  <c:v>2019 MLB.TV Yearly Subscription</c:v>
                </c:pt>
                <c:pt idx="3">
                  <c:v>Handling</c:v>
                </c:pt>
                <c:pt idx="4">
                  <c:v>Handling Fee</c:v>
                </c:pt>
                <c:pt idx="5">
                  <c:v>Parking</c:v>
                </c:pt>
              </c:strCache>
            </c:strRef>
          </c:cat>
          <c:val>
            <c:numRef>
              <c:f>Sheet1!$B$3:$B$8</c:f>
              <c:numCache>
                <c:formatCode>General</c:formatCode>
                <c:ptCount val="6"/>
                <c:pt idx="0">
                  <c:v>702961480.13</c:v>
                </c:pt>
                <c:pt idx="1">
                  <c:v>34583623.689999998</c:v>
                </c:pt>
                <c:pt idx="2">
                  <c:v>14464165.439999999</c:v>
                </c:pt>
                <c:pt idx="3">
                  <c:v>5747517.0599999996</c:v>
                </c:pt>
                <c:pt idx="4">
                  <c:v>2755690.78</c:v>
                </c:pt>
                <c:pt idx="5">
                  <c:v>2484231.3199999998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795-48E6-9E59-B02F9CF0E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u="sng" dirty="0"/>
              <a:t>AOV</a:t>
            </a:r>
            <a:r>
              <a:rPr lang="en-US" sz="1800" b="1" u="sng" baseline="0" dirty="0"/>
              <a:t> vs Pages</a:t>
            </a:r>
            <a:endParaRPr lang="en-US" sz="1800" b="1" u="sn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AOV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Sheet1!$A$2:$A$10</c15:sqref>
                  </c15:fullRef>
                </c:ext>
              </c:extLst>
              <c:f>Sheet1!$A$3:$A$10</c:f>
              <c:strCache>
                <c:ptCount val="8"/>
                <c:pt idx="0">
                  <c:v>Tickets.com: Tix Thanks</c:v>
                </c:pt>
                <c:pt idx="1">
                  <c:v>Ticketmaster: Confirmation</c:v>
                </c:pt>
                <c:pt idx="2">
                  <c:v>Major League Baseball: Campaign: Thank You</c:v>
                </c:pt>
                <c:pt idx="3">
                  <c:v>Toronto Blue Jays Canadian Shop Confirmation</c:v>
                </c:pt>
                <c:pt idx="4">
                  <c:v>Chicago Cubs: Campaign: Thank You</c:v>
                </c:pt>
                <c:pt idx="5">
                  <c:v>New York Yankees: Campaign: Thank You</c:v>
                </c:pt>
                <c:pt idx="6">
                  <c:v>Philadelphia Phillies: Phillies Gift Cards: Confirmation</c:v>
                </c:pt>
                <c:pt idx="7">
                  <c:v>St. Louis Cardinals: Campaign: Thank You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Sheet1!$D$3:$D$10</c15:sqref>
                  </c15:fullRef>
                </c:ext>
              </c:extLst>
              <c:f>Sheet1!$D$4:$D$10</c:f>
              <c:numCache>
                <c:formatCode>General</c:formatCode>
                <c:ptCount val="7"/>
                <c:pt idx="0">
                  <c:v>184.1734670623035</c:v>
                </c:pt>
                <c:pt idx="1">
                  <c:v>65.914440009432383</c:v>
                </c:pt>
                <c:pt idx="2">
                  <c:v>72.394960588544407</c:v>
                </c:pt>
                <c:pt idx="3">
                  <c:v>92.311583463338536</c:v>
                </c:pt>
                <c:pt idx="4">
                  <c:v>40.493460620525056</c:v>
                </c:pt>
                <c:pt idx="5">
                  <c:v>116.87180851063829</c:v>
                </c:pt>
                <c:pt idx="6">
                  <c:v>38.342420937840785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F4-4829-839A-77A9E4E8F6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5138288"/>
        <c:axId val="605139928"/>
      </c:lineChart>
      <c:catAx>
        <c:axId val="605138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Pages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5139928"/>
        <c:crosses val="autoZero"/>
        <c:auto val="1"/>
        <c:lblAlgn val="ctr"/>
        <c:lblOffset val="100"/>
        <c:noMultiLvlLbl val="0"/>
      </c:catAx>
      <c:valAx>
        <c:axId val="6051399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AOV*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5138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u="sng"/>
              <a:t>Page</a:t>
            </a:r>
            <a:r>
              <a:rPr lang="en-US" b="1" u="sng" baseline="0"/>
              <a:t> Load Time vs Visits</a:t>
            </a:r>
            <a:endParaRPr lang="en-US" b="1" u="sng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Sheet13!$I$10</c:f>
              <c:strCache>
                <c:ptCount val="1"/>
                <c:pt idx="0">
                  <c:v>1-2 Seconds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Sheet13!$J$9</c:f>
              <c:strCache>
                <c:ptCount val="1"/>
                <c:pt idx="0">
                  <c:v>Visits</c:v>
                </c:pt>
              </c:strCache>
            </c:strRef>
          </c:cat>
          <c:val>
            <c:numRef>
              <c:f>Sheet13!$J$10</c:f>
              <c:numCache>
                <c:formatCode>#,##0.00,,\ "M"</c:formatCode>
                <c:ptCount val="1"/>
                <c:pt idx="0">
                  <c:v>305464719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98-4FC1-8B20-957703B9D283}"/>
            </c:ext>
          </c:extLst>
        </c:ser>
        <c:ser>
          <c:idx val="1"/>
          <c:order val="1"/>
          <c:tx>
            <c:strRef>
              <c:f>Sheet13!$I$11</c:f>
              <c:strCache>
                <c:ptCount val="1"/>
                <c:pt idx="0">
                  <c:v>&lt; 1 second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Sheet13!$J$9</c:f>
              <c:strCache>
                <c:ptCount val="1"/>
                <c:pt idx="0">
                  <c:v>Visits</c:v>
                </c:pt>
              </c:strCache>
            </c:strRef>
          </c:cat>
          <c:val>
            <c:numRef>
              <c:f>Sheet13!$J$11</c:f>
              <c:numCache>
                <c:formatCode>#,##0.00,,\ "M"</c:formatCode>
                <c:ptCount val="1"/>
                <c:pt idx="0">
                  <c:v>484321543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98-4FC1-8B20-957703B9D2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0909456"/>
        <c:axId val="610908472"/>
      </c:barChart>
      <c:catAx>
        <c:axId val="61090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908472"/>
        <c:crosses val="autoZero"/>
        <c:auto val="1"/>
        <c:lblAlgn val="ctr"/>
        <c:lblOffset val="100"/>
        <c:noMultiLvlLbl val="0"/>
      </c:catAx>
      <c:valAx>
        <c:axId val="610908472"/>
        <c:scaling>
          <c:orientation val="minMax"/>
        </c:scaling>
        <c:delete val="0"/>
        <c:axPos val="l"/>
        <c:numFmt formatCode="#,##0.00,,\ 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90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Sheet21!$D$5</c:f>
              <c:strCache>
                <c:ptCount val="1"/>
                <c:pt idx="0">
                  <c:v>New York Yankees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Sheet21!$E$4:$F$4</c:f>
              <c:strCache>
                <c:ptCount val="2"/>
                <c:pt idx="0">
                  <c:v>Revenue</c:v>
                </c:pt>
                <c:pt idx="1">
                  <c:v>Conversion_rate</c:v>
                </c:pt>
              </c:strCache>
            </c:strRef>
          </c:cat>
          <c:val>
            <c:numRef>
              <c:f>Sheet21!$E$5:$F$5</c:f>
              <c:numCache>
                <c:formatCode>0.00%</c:formatCode>
                <c:ptCount val="2"/>
                <c:pt idx="0" formatCode="&quot;$&quot;#,##0">
                  <c:v>44275798</c:v>
                </c:pt>
                <c:pt idx="1">
                  <c:v>2.5999999999999999E-3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52-40EE-AA35-040F9A83CA63}"/>
            </c:ext>
          </c:extLst>
        </c:ser>
        <c:ser>
          <c:idx val="1"/>
          <c:order val="1"/>
          <c:tx>
            <c:strRef>
              <c:f>Sheet21!$D$6</c:f>
              <c:strCache>
                <c:ptCount val="1"/>
                <c:pt idx="0">
                  <c:v>Los Angeles Dodgers 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Sheet21!$E$4:$F$4</c:f>
              <c:strCache>
                <c:ptCount val="2"/>
                <c:pt idx="0">
                  <c:v>Revenue</c:v>
                </c:pt>
                <c:pt idx="1">
                  <c:v>Conversion_rate</c:v>
                </c:pt>
              </c:strCache>
            </c:strRef>
          </c:cat>
          <c:val>
            <c:numRef>
              <c:f>Sheet21!$E$6:$F$6</c:f>
              <c:numCache>
                <c:formatCode>0.00%</c:formatCode>
                <c:ptCount val="2"/>
                <c:pt idx="0" formatCode="&quot;$&quot;#,##0">
                  <c:v>40670592</c:v>
                </c:pt>
                <c:pt idx="1">
                  <c:v>1.3299999999999999E-2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52-40EE-AA35-040F9A83CA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595209048"/>
        <c:axId val="595218232"/>
        <c:axId val="0"/>
      </c:bar3DChart>
      <c:catAx>
        <c:axId val="595209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218232"/>
        <c:crosses val="autoZero"/>
        <c:auto val="1"/>
        <c:lblAlgn val="ctr"/>
        <c:lblOffset val="100"/>
        <c:noMultiLvlLbl val="0"/>
      </c:catAx>
      <c:valAx>
        <c:axId val="595218232"/>
        <c:scaling>
          <c:orientation val="minMax"/>
        </c:scaling>
        <c:delete val="1"/>
        <c:axPos val="l"/>
        <c:numFmt formatCode="&quot;$&quot;#,##0" sourceLinked="1"/>
        <c:majorTickMark val="out"/>
        <c:minorTickMark val="none"/>
        <c:tickLblPos val="nextTo"/>
        <c:crossAx val="595209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Exit</a:t>
            </a:r>
            <a:r>
              <a:rPr lang="en-US" baseline="0"/>
              <a:t> Rate from Landing Pages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Sheet14!$I$2</c:f>
              <c:strCache>
                <c:ptCount val="1"/>
                <c:pt idx="0">
                  <c:v>Homepage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Sheet14!$I$1</c:f>
              <c:strCache>
                <c:ptCount val="1"/>
                <c:pt idx="0">
                  <c:v>Landing Pages</c:v>
                </c:pt>
              </c:strCache>
            </c:strRef>
          </c:cat>
          <c:val>
            <c:numRef>
              <c:f>Sheet14!$J$2</c:f>
              <c:numCache>
                <c:formatCode>0.00%</c:formatCode>
                <c:ptCount val="1"/>
                <c:pt idx="0">
                  <c:v>0.30099999999999999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E2-404F-816E-2F5D6D5C2AE2}"/>
            </c:ext>
          </c:extLst>
        </c:ser>
        <c:ser>
          <c:idx val="1"/>
          <c:order val="1"/>
          <c:tx>
            <c:strRef>
              <c:f>Sheet14!$I$3</c:f>
              <c:strCache>
                <c:ptCount val="1"/>
                <c:pt idx="0">
                  <c:v>Tickets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Sheet14!$I$1</c:f>
              <c:strCache>
                <c:ptCount val="1"/>
                <c:pt idx="0">
                  <c:v>Landing Pages</c:v>
                </c:pt>
              </c:strCache>
            </c:strRef>
          </c:cat>
          <c:val>
            <c:numRef>
              <c:f>Sheet14!$J$3</c:f>
              <c:numCache>
                <c:formatCode>0.00%</c:formatCode>
                <c:ptCount val="1"/>
                <c:pt idx="0">
                  <c:v>0.45800000000000002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E2-404F-816E-2F5D6D5C2AE2}"/>
            </c:ext>
          </c:extLst>
        </c:ser>
        <c:ser>
          <c:idx val="2"/>
          <c:order val="2"/>
          <c:tx>
            <c:strRef>
              <c:f>Sheet14!$I$4</c:f>
              <c:strCache>
                <c:ptCount val="1"/>
                <c:pt idx="0">
                  <c:v>News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Sheet14!$I$1</c:f>
              <c:strCache>
                <c:ptCount val="1"/>
                <c:pt idx="0">
                  <c:v>Landing Pages</c:v>
                </c:pt>
              </c:strCache>
            </c:strRef>
          </c:cat>
          <c:val>
            <c:numRef>
              <c:f>Sheet14!$J$4</c:f>
              <c:numCache>
                <c:formatCode>0.00%</c:formatCode>
                <c:ptCount val="1"/>
                <c:pt idx="0">
                  <c:v>0.60199999999999998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E2-404F-816E-2F5D6D5C2AE2}"/>
            </c:ext>
          </c:extLst>
        </c:ser>
        <c:ser>
          <c:idx val="3"/>
          <c:order val="3"/>
          <c:tx>
            <c:strRef>
              <c:f>Sheet14!$I$5</c:f>
              <c:strCache>
                <c:ptCount val="1"/>
                <c:pt idx="0">
                  <c:v>Wrapper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Sheet14!$I$1</c:f>
              <c:strCache>
                <c:ptCount val="1"/>
                <c:pt idx="0">
                  <c:v>Landing Pages</c:v>
                </c:pt>
              </c:strCache>
            </c:strRef>
          </c:cat>
          <c:val>
            <c:numRef>
              <c:f>Sheet14!$J$5</c:f>
              <c:numCache>
                <c:formatCode>0.00%</c:formatCode>
                <c:ptCount val="1"/>
                <c:pt idx="0">
                  <c:v>7.0000000000000001E-3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E2-404F-816E-2F5D6D5C2A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09588376"/>
        <c:axId val="509594608"/>
      </c:barChart>
      <c:catAx>
        <c:axId val="509588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594608"/>
        <c:crosses val="autoZero"/>
        <c:auto val="1"/>
        <c:lblAlgn val="ctr"/>
        <c:lblOffset val="100"/>
        <c:noMultiLvlLbl val="0"/>
      </c:catAx>
      <c:valAx>
        <c:axId val="509594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588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u="sng" dirty="0"/>
              <a:t>Time spent on page vs Page views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Sheet13!$B$1</c:f>
              <c:strCache>
                <c:ptCount val="1"/>
                <c:pt idx="0">
                  <c:v>Page Views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Sheet13!$A$2:$A$6</c:f>
              <c:strCache>
                <c:ptCount val="5"/>
                <c:pt idx="0">
                  <c:v>less than 15 sec</c:v>
                </c:pt>
                <c:pt idx="1">
                  <c:v>15 - 29 sec</c:v>
                </c:pt>
                <c:pt idx="2">
                  <c:v>30 - 59 sec</c:v>
                </c:pt>
                <c:pt idx="3">
                  <c:v>1 - 3 min</c:v>
                </c:pt>
                <c:pt idx="4">
                  <c:v>3 - 5 min</c:v>
                </c:pt>
              </c:strCache>
            </c:strRef>
          </c:cat>
          <c:val>
            <c:numRef>
              <c:f>Sheet13!$B$2:$B$6</c:f>
              <c:numCache>
                <c:formatCode>#,##0</c:formatCode>
                <c:ptCount val="5"/>
                <c:pt idx="0">
                  <c:v>48127493</c:v>
                </c:pt>
                <c:pt idx="1">
                  <c:v>3296468</c:v>
                </c:pt>
                <c:pt idx="2">
                  <c:v>1842805</c:v>
                </c:pt>
                <c:pt idx="3">
                  <c:v>1917992</c:v>
                </c:pt>
                <c:pt idx="4">
                  <c:v>517069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F6-4853-A707-D5CF5F0ED4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564876792"/>
        <c:axId val="564884008"/>
      </c:barChart>
      <c:catAx>
        <c:axId val="564876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884008"/>
        <c:crosses val="autoZero"/>
        <c:auto val="1"/>
        <c:lblAlgn val="ctr"/>
        <c:lblOffset val="100"/>
        <c:noMultiLvlLbl val="0"/>
      </c:catAx>
      <c:valAx>
        <c:axId val="564884008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876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u="sng"/>
              <a:t>Page vs Exit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sng" baseline="0">
                <a:effectLst/>
              </a:rPr>
              <a:t>Time spent of page vs Page views</a:t>
            </a:r>
            <a:endParaRPr lang="en-US" u="sng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Sheet13!$J$1</c:f>
              <c:strCache>
                <c:ptCount val="1"/>
                <c:pt idx="0">
                  <c:v>Page Views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,,\ 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Sheet13!$I$2:$I$6</c:f>
              <c:strCache>
                <c:ptCount val="5"/>
                <c:pt idx="0">
                  <c:v>less than 15 sec</c:v>
                </c:pt>
                <c:pt idx="1">
                  <c:v>15 - 29 sec</c:v>
                </c:pt>
                <c:pt idx="2">
                  <c:v>30 - 59 sec</c:v>
                </c:pt>
                <c:pt idx="3">
                  <c:v>1 - 3 min</c:v>
                </c:pt>
                <c:pt idx="4">
                  <c:v>3 - 5 min</c:v>
                </c:pt>
              </c:strCache>
            </c:strRef>
          </c:cat>
          <c:val>
            <c:numRef>
              <c:f>Sheet13!$J$2:$J$6</c:f>
              <c:numCache>
                <c:formatCode>#,##0</c:formatCode>
                <c:ptCount val="5"/>
                <c:pt idx="0">
                  <c:v>5214620</c:v>
                </c:pt>
                <c:pt idx="1">
                  <c:v>1551023</c:v>
                </c:pt>
                <c:pt idx="2">
                  <c:v>1621151</c:v>
                </c:pt>
                <c:pt idx="3">
                  <c:v>2231505</c:v>
                </c:pt>
                <c:pt idx="4">
                  <c:v>576578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9B-4755-B34B-144F9069C3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5152512"/>
        <c:axId val="615148904"/>
      </c:barChart>
      <c:catAx>
        <c:axId val="61515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148904"/>
        <c:crosses val="autoZero"/>
        <c:auto val="1"/>
        <c:lblAlgn val="ctr"/>
        <c:lblOffset val="100"/>
        <c:noMultiLvlLbl val="0"/>
      </c:catAx>
      <c:valAx>
        <c:axId val="615148904"/>
        <c:scaling>
          <c:orientation val="minMax"/>
        </c:scaling>
        <c:delete val="0"/>
        <c:axPos val="l"/>
        <c:numFmt formatCode="#,,&quot; M&quot;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515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u="sng" dirty="0"/>
              <a:t>Page</a:t>
            </a:r>
            <a:r>
              <a:rPr lang="en-US" sz="1800" u="sng" baseline="0" dirty="0"/>
              <a:t> vs Visits vs Page Views</a:t>
            </a:r>
            <a:endParaRPr lang="en-US" sz="1800" u="sn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MLB At Bat : Android : Scoreboard : Live</c:v>
                </c:pt>
                <c:pt idx="1">
                  <c:v>MLB At Bat : Android : Gameday : Boxscore</c:v>
                </c:pt>
                <c:pt idx="2">
                  <c:v>MLB At Bat : Android : Gameday : Game</c:v>
                </c:pt>
                <c:pt idx="3">
                  <c:v>MLB At Bat : Android : Scoreboard</c:v>
                </c:pt>
                <c:pt idx="4">
                  <c:v>MLB At Bat : Android : News Article</c:v>
                </c:pt>
              </c:strCache>
            </c:strRef>
          </c:cat>
          <c:val>
            <c:numRef>
              <c:f>Sheet1!$B$2:$B$6</c:f>
              <c:numCache>
                <c:formatCode>#,," M";</c:formatCode>
                <c:ptCount val="5"/>
                <c:pt idx="0">
                  <c:v>235535758</c:v>
                </c:pt>
                <c:pt idx="1">
                  <c:v>104601408</c:v>
                </c:pt>
                <c:pt idx="2">
                  <c:v>94513822</c:v>
                </c:pt>
                <c:pt idx="3">
                  <c:v>65769175</c:v>
                </c:pt>
                <c:pt idx="4">
                  <c:v>62401840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72-4D31-9D85-326C2D2483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Page Views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MLB At Bat : Android : Scoreboard : Live</c:v>
                </c:pt>
                <c:pt idx="1">
                  <c:v>MLB At Bat : Android : Gameday : Boxscore</c:v>
                </c:pt>
                <c:pt idx="2">
                  <c:v>MLB At Bat : Android : Gameday : Game</c:v>
                </c:pt>
                <c:pt idx="3">
                  <c:v>MLB At Bat : Android : Scoreboard</c:v>
                </c:pt>
                <c:pt idx="4">
                  <c:v>MLB At Bat : Android : News Article</c:v>
                </c:pt>
              </c:strCache>
            </c:strRef>
          </c:cat>
          <c:val>
            <c:numRef>
              <c:f>Sheet1!$C$2:$C$6</c:f>
              <c:numCache>
                <c:formatCode>#,," M";</c:formatCode>
                <c:ptCount val="5"/>
                <c:pt idx="0">
                  <c:v>465238714</c:v>
                </c:pt>
                <c:pt idx="1">
                  <c:v>284596927</c:v>
                </c:pt>
                <c:pt idx="2">
                  <c:v>189228313</c:v>
                </c:pt>
                <c:pt idx="3">
                  <c:v>108555100</c:v>
                </c:pt>
                <c:pt idx="4">
                  <c:v>183001404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72-4D31-9D85-326C2D248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6322688"/>
        <c:axId val="646318752"/>
      </c:barChart>
      <c:catAx>
        <c:axId val="646322688"/>
        <c:scaling>
          <c:orientation val="minMax"/>
        </c:scaling>
        <c:delete val="0"/>
        <c:axPos val="b"/>
        <c:numFmt formatCode="#,##0;\-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318752"/>
        <c:crosses val="autoZero"/>
        <c:auto val="1"/>
        <c:lblAlgn val="ctr"/>
        <c:lblOffset val="100"/>
        <c:noMultiLvlLbl val="0"/>
      </c:catAx>
      <c:valAx>
        <c:axId val="646318752"/>
        <c:scaling>
          <c:orientation val="minMax"/>
        </c:scaling>
        <c:delete val="0"/>
        <c:axPos val="l"/>
        <c:numFmt formatCode="#,,&quot; M&quot;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32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Sheet8!$J$10:$N$10</cx:f>
        <cx:lvl ptCount="5">
          <cx:pt idx="0">2019</cx:pt>
          <cx:pt idx="1">Visits</cx:pt>
          <cx:pt idx="2">AOV</cx:pt>
          <cx:pt idx="3">Conversion</cx:pt>
          <cx:pt idx="4">2018</cx:pt>
        </cx:lvl>
      </cx:strDim>
      <cx:numDim type="val">
        <cx:f dir="row">Sheet8!$J$11:$N$11</cx:f>
        <cx:lvl ptCount="5" formatCode="_(&quot;$&quot;* #,##0.00_);_(&quot;$&quot;* \(#,##0.00\);_(&quot;$&quot;* &quot;-&quot;??_);_(@_)">
          <cx:pt idx="0">780104367.88999999</cx:pt>
          <cx:pt idx="1">-16170351.214337224</cx:pt>
          <cx:pt idx="2">106165408.92729098</cx:pt>
          <cx:pt idx="3">-132791467.00883412</cx:pt>
          <cx:pt idx="4">838869356.89999998</cx:pt>
        </cx:lvl>
      </cx:numDim>
    </cx:data>
  </cx:chartData>
  <cx:chart>
    <cx:title pos="t" align="ctr" overlay="0">
      <cx:tx>
        <cx:txData>
          <cx:v>Revenue Water Fall</cx:v>
        </cx:txData>
      </cx:tx>
      <cx:spPr>
        <a:ln>
          <a:solidFill>
            <a:schemeClr val="accent2">
              <a:lumMod val="75000"/>
            </a:schemeClr>
          </a:solidFill>
        </a:ln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chemeClr val="accent2"/>
              </a:solidFill>
              <a:latin typeface="Calibri" panose="020F0502020204030204"/>
            </a:rPr>
            <a:t>Revenue Water Fall</a:t>
          </a:r>
        </a:p>
      </cx:txPr>
    </cx:title>
    <cx:plotArea>
      <cx:plotAreaRegion>
        <cx:series layoutId="waterfall" uniqueId="{50BF2D02-803C-4854-A6F1-4A314D741264}" formatIdx="0">
          <cx:dataLabels pos="outEnd">
            <cx:numFmt formatCode="#,##0.00,, &quot;M&quot;" sourceLinked="0"/>
            <cx:visibility seriesName="0" categoryName="0" value="1"/>
            <cx:separator>, </cx:separator>
          </cx:dataLabels>
          <cx:dataId val="0"/>
          <cx:layoutPr>
            <cx:visibility connectorLines="0"/>
            <cx:subtotals>
              <cx:idx val="4"/>
            </cx:subtotals>
          </cx:layoutPr>
        </cx:series>
      </cx:plotAreaRegion>
      <cx:axis id="0">
        <cx:catScaling gapWidth="0.5"/>
        <cx:tickLabels/>
      </cx:axis>
      <cx:axis id="1">
        <cx:valScaling/>
        <cx:majorGridlines/>
        <cx:tickLabels/>
        <cx:numFmt formatCode="#,##0.00,, &quot;M&quot;" sourceLinked="0"/>
      </cx:axis>
    </cx:plotArea>
    <cx:legend pos="t" align="ctr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Sheet20!$J$2:$J$5</cx:f>
        <cx:lvl ptCount="4">
          <cx:pt idx="0">VOD 25% complete</cx:pt>
          <cx:pt idx="1">VOD 50% complete</cx:pt>
          <cx:pt idx="2">VOD 75% complete</cx:pt>
          <cx:pt idx="3">VOD complete</cx:pt>
        </cx:lvl>
      </cx:strDim>
      <cx:numDim type="val">
        <cx:f>Sheet20!$K$2:$K$5</cx:f>
        <cx:lvl ptCount="4" formatCode="0.00%">
          <cx:pt idx="0">1</cx:pt>
          <cx:pt idx="1">0.96790217602984741</cx:pt>
          <cx:pt idx="2">0.93261338827219331</cx:pt>
          <cx:pt idx="3">0.88158707706815087</cx:pt>
        </cx:lvl>
      </cx:numDim>
    </cx:data>
  </cx:chartData>
  <cx:chart>
    <cx:title pos="t" align="ctr" overlay="0">
      <cx:tx>
        <cx:txData>
          <cx:v>Video-on demand Fall out Analysis (iOS)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00" b="0" i="0" u="sng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</a:rPr>
            <a:t>Video-on demand Fall out Analysis (iOS)</a:t>
          </a:r>
        </a:p>
      </cx:txPr>
    </cx:title>
    <cx:plotArea>
      <cx:plotAreaRegion>
        <cx:series layoutId="funnel" uniqueId="{80EFF955-2C11-4B2B-A261-21116239A17E}"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600" b="1">
                    <a:solidFill>
                      <a:schemeClr val="bg1"/>
                    </a:solidFill>
                  </a:defRPr>
                </a:pPr>
                <a:endParaRPr lang="en-US" sz="1600" b="1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/>
            </a:pPr>
            <a:endParaRPr lang="en-US" sz="1200" b="0" i="0" u="none" strike="noStrike" baseline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72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A60C96-7689-4065-99FF-87D38CF8DC9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6A8B628-DF20-4E23-B12B-4DDAA211FBD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MLB Audience</a:t>
          </a:r>
          <a:endParaRPr lang="en-US" dirty="0"/>
        </a:p>
      </dgm:t>
    </dgm:pt>
    <dgm:pt modelId="{0B9001D6-E672-4524-940B-0BEE033F8B8B}" type="parTrans" cxnId="{B101D762-019E-44C3-9B10-D1FBBBB2F6AD}">
      <dgm:prSet/>
      <dgm:spPr/>
      <dgm:t>
        <a:bodyPr/>
        <a:lstStyle/>
        <a:p>
          <a:endParaRPr lang="en-US"/>
        </a:p>
      </dgm:t>
    </dgm:pt>
    <dgm:pt modelId="{DCDE727E-4B23-4684-96DA-722FEBE40925}" type="sibTrans" cxnId="{B101D762-019E-44C3-9B10-D1FBBBB2F6AD}">
      <dgm:prSet/>
      <dgm:spPr/>
      <dgm:t>
        <a:bodyPr/>
        <a:lstStyle/>
        <a:p>
          <a:endParaRPr lang="en-US"/>
        </a:p>
      </dgm:t>
    </dgm:pt>
    <dgm:pt modelId="{88658B8C-839D-41CC-8CFC-65CB1A2D5D2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MLB Online Experience</a:t>
          </a:r>
          <a:endParaRPr lang="en-US" dirty="0"/>
        </a:p>
      </dgm:t>
    </dgm:pt>
    <dgm:pt modelId="{E94E9F87-B563-4040-A5D6-799A3AE9FC72}" type="parTrans" cxnId="{8731DB74-F705-4DB8-9C36-2408E13AB772}">
      <dgm:prSet/>
      <dgm:spPr/>
      <dgm:t>
        <a:bodyPr/>
        <a:lstStyle/>
        <a:p>
          <a:endParaRPr lang="en-US"/>
        </a:p>
      </dgm:t>
    </dgm:pt>
    <dgm:pt modelId="{5F359A67-9D03-4317-967F-BFEF732AAA6E}" type="sibTrans" cxnId="{8731DB74-F705-4DB8-9C36-2408E13AB772}">
      <dgm:prSet/>
      <dgm:spPr/>
      <dgm:t>
        <a:bodyPr/>
        <a:lstStyle/>
        <a:p>
          <a:endParaRPr lang="en-US"/>
        </a:p>
      </dgm:t>
    </dgm:pt>
    <dgm:pt modelId="{159B38D9-5309-4E3D-97E4-AC84909301D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Page Analysis</a:t>
          </a:r>
          <a:endParaRPr lang="en-US"/>
        </a:p>
      </dgm:t>
    </dgm:pt>
    <dgm:pt modelId="{6EC21EA9-8D89-4F65-9F9E-927A29541851}" type="parTrans" cxnId="{6FADDE33-67D5-474D-87D8-90D0B0D64188}">
      <dgm:prSet/>
      <dgm:spPr/>
      <dgm:t>
        <a:bodyPr/>
        <a:lstStyle/>
        <a:p>
          <a:endParaRPr lang="en-US"/>
        </a:p>
      </dgm:t>
    </dgm:pt>
    <dgm:pt modelId="{B01FB28D-DD63-4C8C-8F28-854AA5FB48EF}" type="sibTrans" cxnId="{6FADDE33-67D5-474D-87D8-90D0B0D64188}">
      <dgm:prSet/>
      <dgm:spPr/>
      <dgm:t>
        <a:bodyPr/>
        <a:lstStyle/>
        <a:p>
          <a:endParaRPr lang="en-US"/>
        </a:p>
      </dgm:t>
    </dgm:pt>
    <dgm:pt modelId="{1E341569-480A-4734-B48D-7A14CF72044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Video On-demand Views</a:t>
          </a:r>
          <a:endParaRPr lang="en-US" dirty="0"/>
        </a:p>
      </dgm:t>
    </dgm:pt>
    <dgm:pt modelId="{CFE4CA87-0761-4FE2-8074-37C33C6E4934}" type="parTrans" cxnId="{B81722EC-1732-4EF7-83C8-CD5D6AFA602E}">
      <dgm:prSet/>
      <dgm:spPr/>
      <dgm:t>
        <a:bodyPr/>
        <a:lstStyle/>
        <a:p>
          <a:endParaRPr lang="en-US"/>
        </a:p>
      </dgm:t>
    </dgm:pt>
    <dgm:pt modelId="{A3817B83-B250-4675-A1BA-1CD6D2AC6221}" type="sibTrans" cxnId="{B81722EC-1732-4EF7-83C8-CD5D6AFA602E}">
      <dgm:prSet/>
      <dgm:spPr/>
      <dgm:t>
        <a:bodyPr/>
        <a:lstStyle/>
        <a:p>
          <a:endParaRPr lang="en-US"/>
        </a:p>
      </dgm:t>
    </dgm:pt>
    <dgm:pt modelId="{19003A34-6E43-45B8-B599-FE7B9601B81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Ticket Purchases</a:t>
          </a:r>
          <a:endParaRPr lang="en-US"/>
        </a:p>
      </dgm:t>
    </dgm:pt>
    <dgm:pt modelId="{EED89E20-E6EE-463A-B050-54C56470D19F}" type="parTrans" cxnId="{7FE8AD08-8F77-4033-923A-5AC9C07A1776}">
      <dgm:prSet/>
      <dgm:spPr/>
      <dgm:t>
        <a:bodyPr/>
        <a:lstStyle/>
        <a:p>
          <a:endParaRPr lang="en-US"/>
        </a:p>
      </dgm:t>
    </dgm:pt>
    <dgm:pt modelId="{5EFE31EB-7BFA-4A44-AEE3-DC433C16FB94}" type="sibTrans" cxnId="{7FE8AD08-8F77-4033-923A-5AC9C07A1776}">
      <dgm:prSet/>
      <dgm:spPr/>
      <dgm:t>
        <a:bodyPr/>
        <a:lstStyle/>
        <a:p>
          <a:endParaRPr lang="en-US"/>
        </a:p>
      </dgm:t>
    </dgm:pt>
    <dgm:pt modelId="{FC8099AB-66DE-4056-B4C9-4195DC58D2A2}" type="pres">
      <dgm:prSet presAssocID="{20A60C96-7689-4065-99FF-87D38CF8DC9A}" presName="root" presStyleCnt="0">
        <dgm:presLayoutVars>
          <dgm:dir/>
          <dgm:resizeHandles val="exact"/>
        </dgm:presLayoutVars>
      </dgm:prSet>
      <dgm:spPr/>
    </dgm:pt>
    <dgm:pt modelId="{31CF0F1C-1D99-4A58-965F-1C756EC616CF}" type="pres">
      <dgm:prSet presAssocID="{46A8B628-DF20-4E23-B12B-4DDAA211FBDC}" presName="compNode" presStyleCnt="0"/>
      <dgm:spPr/>
    </dgm:pt>
    <dgm:pt modelId="{ED381F2C-49A7-4133-A0E1-EE4EC1214AE7}" type="pres">
      <dgm:prSet presAssocID="{46A8B628-DF20-4E23-B12B-4DDAA211FBD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4BDFD121-B548-4DF9-AE28-7504B96ED11B}" type="pres">
      <dgm:prSet presAssocID="{46A8B628-DF20-4E23-B12B-4DDAA211FBDC}" presName="spaceRect" presStyleCnt="0"/>
      <dgm:spPr/>
    </dgm:pt>
    <dgm:pt modelId="{A30E2B07-ADB0-4AC4-950D-1CC864A71BED}" type="pres">
      <dgm:prSet presAssocID="{46A8B628-DF20-4E23-B12B-4DDAA211FBDC}" presName="textRect" presStyleLbl="revTx" presStyleIdx="0" presStyleCnt="5">
        <dgm:presLayoutVars>
          <dgm:chMax val="1"/>
          <dgm:chPref val="1"/>
        </dgm:presLayoutVars>
      </dgm:prSet>
      <dgm:spPr/>
    </dgm:pt>
    <dgm:pt modelId="{7FA2E1AC-F6A1-4F96-9F23-DC0349702054}" type="pres">
      <dgm:prSet presAssocID="{DCDE727E-4B23-4684-96DA-722FEBE40925}" presName="sibTrans" presStyleCnt="0"/>
      <dgm:spPr/>
    </dgm:pt>
    <dgm:pt modelId="{F4C27A28-4BFF-4CA7-8918-F7D4B6821D1E}" type="pres">
      <dgm:prSet presAssocID="{88658B8C-839D-41CC-8CFC-65CB1A2D5D2D}" presName="compNode" presStyleCnt="0"/>
      <dgm:spPr/>
    </dgm:pt>
    <dgm:pt modelId="{08D40D12-7582-42D2-8AE8-91D76AEE5EA4}" type="pres">
      <dgm:prSet presAssocID="{88658B8C-839D-41CC-8CFC-65CB1A2D5D2D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E9F2903-5515-45AC-9ACC-21AA3C004F60}" type="pres">
      <dgm:prSet presAssocID="{88658B8C-839D-41CC-8CFC-65CB1A2D5D2D}" presName="spaceRect" presStyleCnt="0"/>
      <dgm:spPr/>
    </dgm:pt>
    <dgm:pt modelId="{849C9BA0-F863-46E8-9FAC-54B0967520A8}" type="pres">
      <dgm:prSet presAssocID="{88658B8C-839D-41CC-8CFC-65CB1A2D5D2D}" presName="textRect" presStyleLbl="revTx" presStyleIdx="1" presStyleCnt="5">
        <dgm:presLayoutVars>
          <dgm:chMax val="1"/>
          <dgm:chPref val="1"/>
        </dgm:presLayoutVars>
      </dgm:prSet>
      <dgm:spPr/>
    </dgm:pt>
    <dgm:pt modelId="{B82E3580-5D0D-4EC6-9DC7-DA4C8841419B}" type="pres">
      <dgm:prSet presAssocID="{5F359A67-9D03-4317-967F-BFEF732AAA6E}" presName="sibTrans" presStyleCnt="0"/>
      <dgm:spPr/>
    </dgm:pt>
    <dgm:pt modelId="{8E31FDC7-6B25-42AC-BDE9-20F64B6D8C3B}" type="pres">
      <dgm:prSet presAssocID="{159B38D9-5309-4E3D-97E4-AC84909301D4}" presName="compNode" presStyleCnt="0"/>
      <dgm:spPr/>
    </dgm:pt>
    <dgm:pt modelId="{46DC9AF9-3A57-4AA9-8190-04792F1AFF6F}" type="pres">
      <dgm:prSet presAssocID="{159B38D9-5309-4E3D-97E4-AC84909301D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E64F186-EE2F-4244-B3B3-ABE364AA4D67}" type="pres">
      <dgm:prSet presAssocID="{159B38D9-5309-4E3D-97E4-AC84909301D4}" presName="spaceRect" presStyleCnt="0"/>
      <dgm:spPr/>
    </dgm:pt>
    <dgm:pt modelId="{EFF67DE8-A208-4734-98F7-1C587EA61175}" type="pres">
      <dgm:prSet presAssocID="{159B38D9-5309-4E3D-97E4-AC84909301D4}" presName="textRect" presStyleLbl="revTx" presStyleIdx="2" presStyleCnt="5">
        <dgm:presLayoutVars>
          <dgm:chMax val="1"/>
          <dgm:chPref val="1"/>
        </dgm:presLayoutVars>
      </dgm:prSet>
      <dgm:spPr/>
    </dgm:pt>
    <dgm:pt modelId="{C290A89C-3526-4F04-98D9-11C77007C2D2}" type="pres">
      <dgm:prSet presAssocID="{B01FB28D-DD63-4C8C-8F28-854AA5FB48EF}" presName="sibTrans" presStyleCnt="0"/>
      <dgm:spPr/>
    </dgm:pt>
    <dgm:pt modelId="{DF008B21-881D-4452-B29B-E4D4E608EFAF}" type="pres">
      <dgm:prSet presAssocID="{1E341569-480A-4734-B48D-7A14CF72044B}" presName="compNode" presStyleCnt="0"/>
      <dgm:spPr/>
    </dgm:pt>
    <dgm:pt modelId="{A12B528D-E212-413C-8AAF-0C21912A205F}" type="pres">
      <dgm:prSet presAssocID="{1E341569-480A-4734-B48D-7A14CF72044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C8BB4FF3-C60F-40B9-A91D-32BD2B80C224}" type="pres">
      <dgm:prSet presAssocID="{1E341569-480A-4734-B48D-7A14CF72044B}" presName="spaceRect" presStyleCnt="0"/>
      <dgm:spPr/>
    </dgm:pt>
    <dgm:pt modelId="{7EA30510-53B2-4899-98A7-53B97BCF1062}" type="pres">
      <dgm:prSet presAssocID="{1E341569-480A-4734-B48D-7A14CF72044B}" presName="textRect" presStyleLbl="revTx" presStyleIdx="3" presStyleCnt="5" custScaleX="177961">
        <dgm:presLayoutVars>
          <dgm:chMax val="1"/>
          <dgm:chPref val="1"/>
        </dgm:presLayoutVars>
      </dgm:prSet>
      <dgm:spPr/>
    </dgm:pt>
    <dgm:pt modelId="{C007F233-8FFE-4BA2-BBCA-8625485EECE2}" type="pres">
      <dgm:prSet presAssocID="{A3817B83-B250-4675-A1BA-1CD6D2AC6221}" presName="sibTrans" presStyleCnt="0"/>
      <dgm:spPr/>
    </dgm:pt>
    <dgm:pt modelId="{3D223D1F-43B9-4F86-8015-231D128E2385}" type="pres">
      <dgm:prSet presAssocID="{19003A34-6E43-45B8-B599-FE7B9601B81A}" presName="compNode" presStyleCnt="0"/>
      <dgm:spPr/>
    </dgm:pt>
    <dgm:pt modelId="{FA45DFFC-6256-4291-A953-E0F36A509ABF}" type="pres">
      <dgm:prSet presAssocID="{19003A34-6E43-45B8-B599-FE7B9601B81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3A6AE40C-D205-40CA-A891-B49154666922}" type="pres">
      <dgm:prSet presAssocID="{19003A34-6E43-45B8-B599-FE7B9601B81A}" presName="spaceRect" presStyleCnt="0"/>
      <dgm:spPr/>
    </dgm:pt>
    <dgm:pt modelId="{3DA816D7-71A0-4B4A-9FF5-FF74C0C21264}" type="pres">
      <dgm:prSet presAssocID="{19003A34-6E43-45B8-B599-FE7B9601B81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03B3607-2830-42A3-98FC-70CEBE92B096}" type="presOf" srcId="{1E341569-480A-4734-B48D-7A14CF72044B}" destId="{7EA30510-53B2-4899-98A7-53B97BCF1062}" srcOrd="0" destOrd="0" presId="urn:microsoft.com/office/officeart/2018/2/layout/IconLabelList"/>
    <dgm:cxn modelId="{7FE8AD08-8F77-4033-923A-5AC9C07A1776}" srcId="{20A60C96-7689-4065-99FF-87D38CF8DC9A}" destId="{19003A34-6E43-45B8-B599-FE7B9601B81A}" srcOrd="4" destOrd="0" parTransId="{EED89E20-E6EE-463A-B050-54C56470D19F}" sibTransId="{5EFE31EB-7BFA-4A44-AEE3-DC433C16FB94}"/>
    <dgm:cxn modelId="{038A920C-51FB-4EF4-A7FF-9F95FB148CDC}" type="presOf" srcId="{19003A34-6E43-45B8-B599-FE7B9601B81A}" destId="{3DA816D7-71A0-4B4A-9FF5-FF74C0C21264}" srcOrd="0" destOrd="0" presId="urn:microsoft.com/office/officeart/2018/2/layout/IconLabelList"/>
    <dgm:cxn modelId="{66ACFE23-9534-4422-B4D2-612700650AA9}" type="presOf" srcId="{20A60C96-7689-4065-99FF-87D38CF8DC9A}" destId="{FC8099AB-66DE-4056-B4C9-4195DC58D2A2}" srcOrd="0" destOrd="0" presId="urn:microsoft.com/office/officeart/2018/2/layout/IconLabelList"/>
    <dgm:cxn modelId="{6FADDE33-67D5-474D-87D8-90D0B0D64188}" srcId="{20A60C96-7689-4065-99FF-87D38CF8DC9A}" destId="{159B38D9-5309-4E3D-97E4-AC84909301D4}" srcOrd="2" destOrd="0" parTransId="{6EC21EA9-8D89-4F65-9F9E-927A29541851}" sibTransId="{B01FB28D-DD63-4C8C-8F28-854AA5FB48EF}"/>
    <dgm:cxn modelId="{B101D762-019E-44C3-9B10-D1FBBBB2F6AD}" srcId="{20A60C96-7689-4065-99FF-87D38CF8DC9A}" destId="{46A8B628-DF20-4E23-B12B-4DDAA211FBDC}" srcOrd="0" destOrd="0" parTransId="{0B9001D6-E672-4524-940B-0BEE033F8B8B}" sibTransId="{DCDE727E-4B23-4684-96DA-722FEBE40925}"/>
    <dgm:cxn modelId="{8731DB74-F705-4DB8-9C36-2408E13AB772}" srcId="{20A60C96-7689-4065-99FF-87D38CF8DC9A}" destId="{88658B8C-839D-41CC-8CFC-65CB1A2D5D2D}" srcOrd="1" destOrd="0" parTransId="{E94E9F87-B563-4040-A5D6-799A3AE9FC72}" sibTransId="{5F359A67-9D03-4317-967F-BFEF732AAA6E}"/>
    <dgm:cxn modelId="{80CACAB2-5912-40A9-8191-65F9F60FB81F}" type="presOf" srcId="{46A8B628-DF20-4E23-B12B-4DDAA211FBDC}" destId="{A30E2B07-ADB0-4AC4-950D-1CC864A71BED}" srcOrd="0" destOrd="0" presId="urn:microsoft.com/office/officeart/2018/2/layout/IconLabelList"/>
    <dgm:cxn modelId="{5B398DC0-2AF1-4128-8779-B8256BA125FB}" type="presOf" srcId="{159B38D9-5309-4E3D-97E4-AC84909301D4}" destId="{EFF67DE8-A208-4734-98F7-1C587EA61175}" srcOrd="0" destOrd="0" presId="urn:microsoft.com/office/officeart/2018/2/layout/IconLabelList"/>
    <dgm:cxn modelId="{C29B1FDD-4590-4351-8856-B063C5D926B6}" type="presOf" srcId="{88658B8C-839D-41CC-8CFC-65CB1A2D5D2D}" destId="{849C9BA0-F863-46E8-9FAC-54B0967520A8}" srcOrd="0" destOrd="0" presId="urn:microsoft.com/office/officeart/2018/2/layout/IconLabelList"/>
    <dgm:cxn modelId="{B81722EC-1732-4EF7-83C8-CD5D6AFA602E}" srcId="{20A60C96-7689-4065-99FF-87D38CF8DC9A}" destId="{1E341569-480A-4734-B48D-7A14CF72044B}" srcOrd="3" destOrd="0" parTransId="{CFE4CA87-0761-4FE2-8074-37C33C6E4934}" sibTransId="{A3817B83-B250-4675-A1BA-1CD6D2AC6221}"/>
    <dgm:cxn modelId="{D5C6C784-D726-4A8B-881D-22836E02E2A7}" type="presParOf" srcId="{FC8099AB-66DE-4056-B4C9-4195DC58D2A2}" destId="{31CF0F1C-1D99-4A58-965F-1C756EC616CF}" srcOrd="0" destOrd="0" presId="urn:microsoft.com/office/officeart/2018/2/layout/IconLabelList"/>
    <dgm:cxn modelId="{40535088-A118-4138-9827-AF6F736E32D7}" type="presParOf" srcId="{31CF0F1C-1D99-4A58-965F-1C756EC616CF}" destId="{ED381F2C-49A7-4133-A0E1-EE4EC1214AE7}" srcOrd="0" destOrd="0" presId="urn:microsoft.com/office/officeart/2018/2/layout/IconLabelList"/>
    <dgm:cxn modelId="{283C21B0-1D07-4EAD-AB91-EAB5C6052ECD}" type="presParOf" srcId="{31CF0F1C-1D99-4A58-965F-1C756EC616CF}" destId="{4BDFD121-B548-4DF9-AE28-7504B96ED11B}" srcOrd="1" destOrd="0" presId="urn:microsoft.com/office/officeart/2018/2/layout/IconLabelList"/>
    <dgm:cxn modelId="{6ECF3E22-7090-4500-A176-9976639A9BDE}" type="presParOf" srcId="{31CF0F1C-1D99-4A58-965F-1C756EC616CF}" destId="{A30E2B07-ADB0-4AC4-950D-1CC864A71BED}" srcOrd="2" destOrd="0" presId="urn:microsoft.com/office/officeart/2018/2/layout/IconLabelList"/>
    <dgm:cxn modelId="{B6D60570-1B64-408A-84F3-CEAC2EBA723A}" type="presParOf" srcId="{FC8099AB-66DE-4056-B4C9-4195DC58D2A2}" destId="{7FA2E1AC-F6A1-4F96-9F23-DC0349702054}" srcOrd="1" destOrd="0" presId="urn:microsoft.com/office/officeart/2018/2/layout/IconLabelList"/>
    <dgm:cxn modelId="{DAB605DB-8292-40F9-90BD-A1F88D905545}" type="presParOf" srcId="{FC8099AB-66DE-4056-B4C9-4195DC58D2A2}" destId="{F4C27A28-4BFF-4CA7-8918-F7D4B6821D1E}" srcOrd="2" destOrd="0" presId="urn:microsoft.com/office/officeart/2018/2/layout/IconLabelList"/>
    <dgm:cxn modelId="{194A4286-9CC1-4ED8-88BA-6C09BEE3FFFF}" type="presParOf" srcId="{F4C27A28-4BFF-4CA7-8918-F7D4B6821D1E}" destId="{08D40D12-7582-42D2-8AE8-91D76AEE5EA4}" srcOrd="0" destOrd="0" presId="urn:microsoft.com/office/officeart/2018/2/layout/IconLabelList"/>
    <dgm:cxn modelId="{608E14A5-49F5-4AFB-9774-751EE66F00FE}" type="presParOf" srcId="{F4C27A28-4BFF-4CA7-8918-F7D4B6821D1E}" destId="{BE9F2903-5515-45AC-9ACC-21AA3C004F60}" srcOrd="1" destOrd="0" presId="urn:microsoft.com/office/officeart/2018/2/layout/IconLabelList"/>
    <dgm:cxn modelId="{3338FFBE-2CBD-457F-8C8B-D0961CCC9435}" type="presParOf" srcId="{F4C27A28-4BFF-4CA7-8918-F7D4B6821D1E}" destId="{849C9BA0-F863-46E8-9FAC-54B0967520A8}" srcOrd="2" destOrd="0" presId="urn:microsoft.com/office/officeart/2018/2/layout/IconLabelList"/>
    <dgm:cxn modelId="{BB4E14A0-5320-4324-B5E8-8A0DF36008CE}" type="presParOf" srcId="{FC8099AB-66DE-4056-B4C9-4195DC58D2A2}" destId="{B82E3580-5D0D-4EC6-9DC7-DA4C8841419B}" srcOrd="3" destOrd="0" presId="urn:microsoft.com/office/officeart/2018/2/layout/IconLabelList"/>
    <dgm:cxn modelId="{9B11EFFC-3208-45F4-8BFF-88681C35D951}" type="presParOf" srcId="{FC8099AB-66DE-4056-B4C9-4195DC58D2A2}" destId="{8E31FDC7-6B25-42AC-BDE9-20F64B6D8C3B}" srcOrd="4" destOrd="0" presId="urn:microsoft.com/office/officeart/2018/2/layout/IconLabelList"/>
    <dgm:cxn modelId="{73870245-9F00-4702-A794-BCAAB8C0447E}" type="presParOf" srcId="{8E31FDC7-6B25-42AC-BDE9-20F64B6D8C3B}" destId="{46DC9AF9-3A57-4AA9-8190-04792F1AFF6F}" srcOrd="0" destOrd="0" presId="urn:microsoft.com/office/officeart/2018/2/layout/IconLabelList"/>
    <dgm:cxn modelId="{F0EAABBB-EB56-4E0C-816E-1B2535CB0E16}" type="presParOf" srcId="{8E31FDC7-6B25-42AC-BDE9-20F64B6D8C3B}" destId="{FE64F186-EE2F-4244-B3B3-ABE364AA4D67}" srcOrd="1" destOrd="0" presId="urn:microsoft.com/office/officeart/2018/2/layout/IconLabelList"/>
    <dgm:cxn modelId="{AB7B0DBE-40E9-430C-BC3A-CE87FBADD0E1}" type="presParOf" srcId="{8E31FDC7-6B25-42AC-BDE9-20F64B6D8C3B}" destId="{EFF67DE8-A208-4734-98F7-1C587EA61175}" srcOrd="2" destOrd="0" presId="urn:microsoft.com/office/officeart/2018/2/layout/IconLabelList"/>
    <dgm:cxn modelId="{6AFE0819-CCFF-4F76-885E-2CA46A25F3D2}" type="presParOf" srcId="{FC8099AB-66DE-4056-B4C9-4195DC58D2A2}" destId="{C290A89C-3526-4F04-98D9-11C77007C2D2}" srcOrd="5" destOrd="0" presId="urn:microsoft.com/office/officeart/2018/2/layout/IconLabelList"/>
    <dgm:cxn modelId="{B205F2C7-6CC8-4B67-9524-E3ED5F74655E}" type="presParOf" srcId="{FC8099AB-66DE-4056-B4C9-4195DC58D2A2}" destId="{DF008B21-881D-4452-B29B-E4D4E608EFAF}" srcOrd="6" destOrd="0" presId="urn:microsoft.com/office/officeart/2018/2/layout/IconLabelList"/>
    <dgm:cxn modelId="{53988ECC-E4D9-4A53-91E2-1B35D29CFE1E}" type="presParOf" srcId="{DF008B21-881D-4452-B29B-E4D4E608EFAF}" destId="{A12B528D-E212-413C-8AAF-0C21912A205F}" srcOrd="0" destOrd="0" presId="urn:microsoft.com/office/officeart/2018/2/layout/IconLabelList"/>
    <dgm:cxn modelId="{F1528F1E-4CB8-4FEF-A616-80C10500B54B}" type="presParOf" srcId="{DF008B21-881D-4452-B29B-E4D4E608EFAF}" destId="{C8BB4FF3-C60F-40B9-A91D-32BD2B80C224}" srcOrd="1" destOrd="0" presId="urn:microsoft.com/office/officeart/2018/2/layout/IconLabelList"/>
    <dgm:cxn modelId="{9ECC49FD-D0BA-455B-B8D8-6D305576DB9F}" type="presParOf" srcId="{DF008B21-881D-4452-B29B-E4D4E608EFAF}" destId="{7EA30510-53B2-4899-98A7-53B97BCF1062}" srcOrd="2" destOrd="0" presId="urn:microsoft.com/office/officeart/2018/2/layout/IconLabelList"/>
    <dgm:cxn modelId="{B70A58EC-C9D2-4601-8255-17C01AB2B380}" type="presParOf" srcId="{FC8099AB-66DE-4056-B4C9-4195DC58D2A2}" destId="{C007F233-8FFE-4BA2-BBCA-8625485EECE2}" srcOrd="7" destOrd="0" presId="urn:microsoft.com/office/officeart/2018/2/layout/IconLabelList"/>
    <dgm:cxn modelId="{C8C6F696-85BA-4823-B61F-33C1556F15EB}" type="presParOf" srcId="{FC8099AB-66DE-4056-B4C9-4195DC58D2A2}" destId="{3D223D1F-43B9-4F86-8015-231D128E2385}" srcOrd="8" destOrd="0" presId="urn:microsoft.com/office/officeart/2018/2/layout/IconLabelList"/>
    <dgm:cxn modelId="{4297A737-916F-4844-9F8F-FCF0051E22E0}" type="presParOf" srcId="{3D223D1F-43B9-4F86-8015-231D128E2385}" destId="{FA45DFFC-6256-4291-A953-E0F36A509ABF}" srcOrd="0" destOrd="0" presId="urn:microsoft.com/office/officeart/2018/2/layout/IconLabelList"/>
    <dgm:cxn modelId="{8D7F3A3C-FC4F-401C-AC72-8B57A5C3E5F9}" type="presParOf" srcId="{3D223D1F-43B9-4F86-8015-231D128E2385}" destId="{3A6AE40C-D205-40CA-A891-B49154666922}" srcOrd="1" destOrd="0" presId="urn:microsoft.com/office/officeart/2018/2/layout/IconLabelList"/>
    <dgm:cxn modelId="{56CCAC39-DA63-4524-B2F6-764A3A32CAA1}" type="presParOf" srcId="{3D223D1F-43B9-4F86-8015-231D128E2385}" destId="{3DA816D7-71A0-4B4A-9FF5-FF74C0C212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E72DA9-42D5-496D-862F-B557AE5B4D5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248C7DB-D052-49AC-8659-EB562632AF5D}">
      <dgm:prSet/>
      <dgm:spPr/>
      <dgm:t>
        <a:bodyPr/>
        <a:lstStyle/>
        <a:p>
          <a:r>
            <a:rPr lang="en-IN"/>
            <a:t>Concentrate on regions like California, New York, Illinois, Texas during campaigns</a:t>
          </a:r>
          <a:endParaRPr lang="en-US"/>
        </a:p>
      </dgm:t>
    </dgm:pt>
    <dgm:pt modelId="{63B5BF20-3675-4815-9A12-90EF3C95EE75}" type="parTrans" cxnId="{3F9B7064-4EA9-4DB2-9022-B06DB70CAFBC}">
      <dgm:prSet/>
      <dgm:spPr/>
      <dgm:t>
        <a:bodyPr/>
        <a:lstStyle/>
        <a:p>
          <a:endParaRPr lang="en-US"/>
        </a:p>
      </dgm:t>
    </dgm:pt>
    <dgm:pt modelId="{E0A812D9-5A9C-482D-BE14-B703598C299B}" type="sibTrans" cxnId="{3F9B7064-4EA9-4DB2-9022-B06DB70CAFBC}">
      <dgm:prSet/>
      <dgm:spPr/>
      <dgm:t>
        <a:bodyPr/>
        <a:lstStyle/>
        <a:p>
          <a:endParaRPr lang="en-US"/>
        </a:p>
      </dgm:t>
    </dgm:pt>
    <dgm:pt modelId="{F8CEE8E6-F0D5-4FD4-9FAB-097D6C58D673}">
      <dgm:prSet/>
      <dgm:spPr/>
      <dgm:t>
        <a:bodyPr/>
        <a:lstStyle/>
        <a:p>
          <a:r>
            <a:rPr lang="en-IN" dirty="0"/>
            <a:t>MLB must consider investing on referrer sites since they are major source for flagship orders</a:t>
          </a:r>
          <a:endParaRPr lang="en-US" dirty="0"/>
        </a:p>
      </dgm:t>
    </dgm:pt>
    <dgm:pt modelId="{A3318D4A-ECF9-4EE8-8064-DC17D61AAE34}" type="parTrans" cxnId="{B07849F9-D7E6-44A2-BCFE-E7C31ED6EB9F}">
      <dgm:prSet/>
      <dgm:spPr/>
      <dgm:t>
        <a:bodyPr/>
        <a:lstStyle/>
        <a:p>
          <a:endParaRPr lang="en-US"/>
        </a:p>
      </dgm:t>
    </dgm:pt>
    <dgm:pt modelId="{EEEC6771-0881-4D4A-A7EF-DDCD14CCBBAC}" type="sibTrans" cxnId="{B07849F9-D7E6-44A2-BCFE-E7C31ED6EB9F}">
      <dgm:prSet/>
      <dgm:spPr/>
      <dgm:t>
        <a:bodyPr/>
        <a:lstStyle/>
        <a:p>
          <a:endParaRPr lang="en-US"/>
        </a:p>
      </dgm:t>
    </dgm:pt>
    <dgm:pt modelId="{FAB2A1D2-B6AD-443F-A109-2BB8B80B915A}">
      <dgm:prSet/>
      <dgm:spPr/>
      <dgm:t>
        <a:bodyPr/>
        <a:lstStyle/>
        <a:p>
          <a:r>
            <a:rPr lang="en-IN" dirty="0"/>
            <a:t>MLB must work towards reducing page load times and include combo plans/ plan comparison</a:t>
          </a:r>
          <a:endParaRPr lang="en-US" dirty="0"/>
        </a:p>
      </dgm:t>
    </dgm:pt>
    <dgm:pt modelId="{92690035-3887-45BD-91BD-44ADF8434A0B}" type="parTrans" cxnId="{9B3425F8-D582-4351-A949-EC079BEFC002}">
      <dgm:prSet/>
      <dgm:spPr/>
      <dgm:t>
        <a:bodyPr/>
        <a:lstStyle/>
        <a:p>
          <a:endParaRPr lang="en-US"/>
        </a:p>
      </dgm:t>
    </dgm:pt>
    <dgm:pt modelId="{4E6678D9-0CE8-4188-8F8D-93FCC317129B}" type="sibTrans" cxnId="{9B3425F8-D582-4351-A949-EC079BEFC002}">
      <dgm:prSet/>
      <dgm:spPr/>
      <dgm:t>
        <a:bodyPr/>
        <a:lstStyle/>
        <a:p>
          <a:endParaRPr lang="en-US"/>
        </a:p>
      </dgm:t>
    </dgm:pt>
    <dgm:pt modelId="{6E457623-4752-49B6-9F61-543AB4164DA9}">
      <dgm:prSet/>
      <dgm:spPr/>
      <dgm:t>
        <a:bodyPr/>
        <a:lstStyle/>
        <a:p>
          <a:r>
            <a:rPr lang="en-IN" dirty="0"/>
            <a:t>Introduce a carousel view for news section</a:t>
          </a:r>
          <a:endParaRPr lang="en-US" dirty="0"/>
        </a:p>
      </dgm:t>
    </dgm:pt>
    <dgm:pt modelId="{B0AE298B-8042-488A-847B-E289AB48FF9B}" type="parTrans" cxnId="{FF2F4D4F-5FB3-4FF1-94BD-E43481033E06}">
      <dgm:prSet/>
      <dgm:spPr/>
      <dgm:t>
        <a:bodyPr/>
        <a:lstStyle/>
        <a:p>
          <a:endParaRPr lang="en-US"/>
        </a:p>
      </dgm:t>
    </dgm:pt>
    <dgm:pt modelId="{0C3B4D80-F1F4-43D4-A45E-365FF421C889}" type="sibTrans" cxnId="{FF2F4D4F-5FB3-4FF1-94BD-E43481033E06}">
      <dgm:prSet/>
      <dgm:spPr/>
      <dgm:t>
        <a:bodyPr/>
        <a:lstStyle/>
        <a:p>
          <a:endParaRPr lang="en-US"/>
        </a:p>
      </dgm:t>
    </dgm:pt>
    <dgm:pt modelId="{4897C469-FA6A-4EF9-9C67-E85637B7F396}">
      <dgm:prSet/>
      <dgm:spPr/>
      <dgm:t>
        <a:bodyPr/>
        <a:lstStyle/>
        <a:p>
          <a:r>
            <a:rPr lang="en-IN" dirty="0"/>
            <a:t>Increase visibility for GameDay on Homepage</a:t>
          </a:r>
          <a:endParaRPr lang="en-US" dirty="0"/>
        </a:p>
      </dgm:t>
    </dgm:pt>
    <dgm:pt modelId="{DA6037F2-25B7-45C1-A63A-DD647867DCDE}" type="parTrans" cxnId="{A7989186-6C7C-4A27-898A-19371DA7CEDC}">
      <dgm:prSet/>
      <dgm:spPr/>
      <dgm:t>
        <a:bodyPr/>
        <a:lstStyle/>
        <a:p>
          <a:endParaRPr lang="en-US"/>
        </a:p>
      </dgm:t>
    </dgm:pt>
    <dgm:pt modelId="{C5198C02-E1B4-4A2F-85C9-CC869986CAA0}" type="sibTrans" cxnId="{A7989186-6C7C-4A27-898A-19371DA7CEDC}">
      <dgm:prSet/>
      <dgm:spPr/>
      <dgm:t>
        <a:bodyPr/>
        <a:lstStyle/>
        <a:p>
          <a:endParaRPr lang="en-US"/>
        </a:p>
      </dgm:t>
    </dgm:pt>
    <dgm:pt modelId="{78306E58-4D35-44AC-A19E-7D4435C0EB38}">
      <dgm:prSet/>
      <dgm:spPr/>
      <dgm:t>
        <a:bodyPr/>
        <a:lstStyle/>
        <a:p>
          <a:r>
            <a:rPr lang="en-IN" dirty="0"/>
            <a:t>Recommend to have relevant system generated videos after every streaming video</a:t>
          </a:r>
          <a:endParaRPr lang="en-US" dirty="0"/>
        </a:p>
      </dgm:t>
    </dgm:pt>
    <dgm:pt modelId="{145062C8-1F30-44B7-9DEF-425E55B58E8A}" type="parTrans" cxnId="{3D6533EF-CFBC-4D46-9498-F4D5ACB322B0}">
      <dgm:prSet/>
      <dgm:spPr/>
      <dgm:t>
        <a:bodyPr/>
        <a:lstStyle/>
        <a:p>
          <a:endParaRPr lang="en-US"/>
        </a:p>
      </dgm:t>
    </dgm:pt>
    <dgm:pt modelId="{83DA078D-8913-4C11-94C4-8313BE18327F}" type="sibTrans" cxnId="{3D6533EF-CFBC-4D46-9498-F4D5ACB322B0}">
      <dgm:prSet/>
      <dgm:spPr/>
      <dgm:t>
        <a:bodyPr/>
        <a:lstStyle/>
        <a:p>
          <a:endParaRPr lang="en-US"/>
        </a:p>
      </dgm:t>
    </dgm:pt>
    <dgm:pt modelId="{8A45A30F-CC13-452D-890F-02FBE8F0E538}" type="pres">
      <dgm:prSet presAssocID="{BDE72DA9-42D5-496D-862F-B557AE5B4D57}" presName="root" presStyleCnt="0">
        <dgm:presLayoutVars>
          <dgm:dir/>
          <dgm:resizeHandles val="exact"/>
        </dgm:presLayoutVars>
      </dgm:prSet>
      <dgm:spPr/>
    </dgm:pt>
    <dgm:pt modelId="{F7BB437B-629B-4811-B906-E9DF7B169E23}" type="pres">
      <dgm:prSet presAssocID="{F248C7DB-D052-49AC-8659-EB562632AF5D}" presName="compNode" presStyleCnt="0"/>
      <dgm:spPr/>
    </dgm:pt>
    <dgm:pt modelId="{E064AB4A-2664-4048-A678-75A886F0945B}" type="pres">
      <dgm:prSet presAssocID="{F248C7DB-D052-49AC-8659-EB562632AF5D}" presName="bgRect" presStyleLbl="bgShp" presStyleIdx="0" presStyleCnt="6"/>
      <dgm:spPr/>
    </dgm:pt>
    <dgm:pt modelId="{9584E421-12A3-4CB6-A424-53E2728E0541}" type="pres">
      <dgm:prSet presAssocID="{F248C7DB-D052-49AC-8659-EB562632AF5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AB343F6-90AD-4604-931E-232CE0DDB0ED}" type="pres">
      <dgm:prSet presAssocID="{F248C7DB-D052-49AC-8659-EB562632AF5D}" presName="spaceRect" presStyleCnt="0"/>
      <dgm:spPr/>
    </dgm:pt>
    <dgm:pt modelId="{6FE3748D-724E-465F-9BF2-4329E8D6BEE8}" type="pres">
      <dgm:prSet presAssocID="{F248C7DB-D052-49AC-8659-EB562632AF5D}" presName="parTx" presStyleLbl="revTx" presStyleIdx="0" presStyleCnt="6">
        <dgm:presLayoutVars>
          <dgm:chMax val="0"/>
          <dgm:chPref val="0"/>
        </dgm:presLayoutVars>
      </dgm:prSet>
      <dgm:spPr/>
    </dgm:pt>
    <dgm:pt modelId="{FAE0C929-D8CB-492F-8445-E68474AD561F}" type="pres">
      <dgm:prSet presAssocID="{E0A812D9-5A9C-482D-BE14-B703598C299B}" presName="sibTrans" presStyleCnt="0"/>
      <dgm:spPr/>
    </dgm:pt>
    <dgm:pt modelId="{601A26B6-2958-45B1-BD1F-B60BCF707016}" type="pres">
      <dgm:prSet presAssocID="{F8CEE8E6-F0D5-4FD4-9FAB-097D6C58D673}" presName="compNode" presStyleCnt="0"/>
      <dgm:spPr/>
    </dgm:pt>
    <dgm:pt modelId="{E3DC750F-C9E5-4DAB-A8C4-764C56CF3ECD}" type="pres">
      <dgm:prSet presAssocID="{F8CEE8E6-F0D5-4FD4-9FAB-097D6C58D673}" presName="bgRect" presStyleLbl="bgShp" presStyleIdx="1" presStyleCnt="6"/>
      <dgm:spPr/>
    </dgm:pt>
    <dgm:pt modelId="{10CB0C61-795D-4718-83A5-744F4476713E}" type="pres">
      <dgm:prSet presAssocID="{F8CEE8E6-F0D5-4FD4-9FAB-097D6C58D67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6D8D4B3B-6A7B-453C-8CE3-4C0A7E1E2434}" type="pres">
      <dgm:prSet presAssocID="{F8CEE8E6-F0D5-4FD4-9FAB-097D6C58D673}" presName="spaceRect" presStyleCnt="0"/>
      <dgm:spPr/>
    </dgm:pt>
    <dgm:pt modelId="{0A0C425E-C450-4C17-8DC0-C2F2B5583463}" type="pres">
      <dgm:prSet presAssocID="{F8CEE8E6-F0D5-4FD4-9FAB-097D6C58D673}" presName="parTx" presStyleLbl="revTx" presStyleIdx="1" presStyleCnt="6">
        <dgm:presLayoutVars>
          <dgm:chMax val="0"/>
          <dgm:chPref val="0"/>
        </dgm:presLayoutVars>
      </dgm:prSet>
      <dgm:spPr/>
    </dgm:pt>
    <dgm:pt modelId="{F4410F2D-D607-49C0-99AF-C24DE5382413}" type="pres">
      <dgm:prSet presAssocID="{EEEC6771-0881-4D4A-A7EF-DDCD14CCBBAC}" presName="sibTrans" presStyleCnt="0"/>
      <dgm:spPr/>
    </dgm:pt>
    <dgm:pt modelId="{08078B5D-1896-4A78-8198-DE9BFEA5C978}" type="pres">
      <dgm:prSet presAssocID="{FAB2A1D2-B6AD-443F-A109-2BB8B80B915A}" presName="compNode" presStyleCnt="0"/>
      <dgm:spPr/>
    </dgm:pt>
    <dgm:pt modelId="{63A7222D-D306-4C21-8C10-DF025481239A}" type="pres">
      <dgm:prSet presAssocID="{FAB2A1D2-B6AD-443F-A109-2BB8B80B915A}" presName="bgRect" presStyleLbl="bgShp" presStyleIdx="2" presStyleCnt="6"/>
      <dgm:spPr/>
    </dgm:pt>
    <dgm:pt modelId="{67FA2A75-8470-40D2-9085-0993A8B33A49}" type="pres">
      <dgm:prSet presAssocID="{FAB2A1D2-B6AD-443F-A109-2BB8B80B915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5D13445-77D0-4B60-A5A5-F9B6C7F9324E}" type="pres">
      <dgm:prSet presAssocID="{FAB2A1D2-B6AD-443F-A109-2BB8B80B915A}" presName="spaceRect" presStyleCnt="0"/>
      <dgm:spPr/>
    </dgm:pt>
    <dgm:pt modelId="{92189838-92B5-4640-9BD9-D48CE66824C5}" type="pres">
      <dgm:prSet presAssocID="{FAB2A1D2-B6AD-443F-A109-2BB8B80B915A}" presName="parTx" presStyleLbl="revTx" presStyleIdx="2" presStyleCnt="6">
        <dgm:presLayoutVars>
          <dgm:chMax val="0"/>
          <dgm:chPref val="0"/>
        </dgm:presLayoutVars>
      </dgm:prSet>
      <dgm:spPr/>
    </dgm:pt>
    <dgm:pt modelId="{B07FDA01-C3E6-4618-850E-B490D5673E91}" type="pres">
      <dgm:prSet presAssocID="{4E6678D9-0CE8-4188-8F8D-93FCC317129B}" presName="sibTrans" presStyleCnt="0"/>
      <dgm:spPr/>
    </dgm:pt>
    <dgm:pt modelId="{F98540B4-6F23-4E08-8260-85D74F23C9A6}" type="pres">
      <dgm:prSet presAssocID="{6E457623-4752-49B6-9F61-543AB4164DA9}" presName="compNode" presStyleCnt="0"/>
      <dgm:spPr/>
    </dgm:pt>
    <dgm:pt modelId="{5910A4DC-CF76-476D-BE6E-A6BD6E7662EC}" type="pres">
      <dgm:prSet presAssocID="{6E457623-4752-49B6-9F61-543AB4164DA9}" presName="bgRect" presStyleLbl="bgShp" presStyleIdx="3" presStyleCnt="6"/>
      <dgm:spPr/>
    </dgm:pt>
    <dgm:pt modelId="{12CD2724-47E1-46E7-B09D-2D1E9A581868}" type="pres">
      <dgm:prSet presAssocID="{6E457623-4752-49B6-9F61-543AB4164DA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ydropower2"/>
        </a:ext>
      </dgm:extLst>
    </dgm:pt>
    <dgm:pt modelId="{81C364ED-C38F-4853-BB94-1454069F9490}" type="pres">
      <dgm:prSet presAssocID="{6E457623-4752-49B6-9F61-543AB4164DA9}" presName="spaceRect" presStyleCnt="0"/>
      <dgm:spPr/>
    </dgm:pt>
    <dgm:pt modelId="{D34E98AE-280A-4009-922C-35433EC78388}" type="pres">
      <dgm:prSet presAssocID="{6E457623-4752-49B6-9F61-543AB4164DA9}" presName="parTx" presStyleLbl="revTx" presStyleIdx="3" presStyleCnt="6">
        <dgm:presLayoutVars>
          <dgm:chMax val="0"/>
          <dgm:chPref val="0"/>
        </dgm:presLayoutVars>
      </dgm:prSet>
      <dgm:spPr/>
    </dgm:pt>
    <dgm:pt modelId="{2ED1A510-8679-4A0B-A284-F169E693CF95}" type="pres">
      <dgm:prSet presAssocID="{0C3B4D80-F1F4-43D4-A45E-365FF421C889}" presName="sibTrans" presStyleCnt="0"/>
      <dgm:spPr/>
    </dgm:pt>
    <dgm:pt modelId="{B9D067C5-AA54-4B3C-8732-F2DB7C6E63E7}" type="pres">
      <dgm:prSet presAssocID="{4897C469-FA6A-4EF9-9C67-E85637B7F396}" presName="compNode" presStyleCnt="0"/>
      <dgm:spPr/>
    </dgm:pt>
    <dgm:pt modelId="{034CEE9A-E7D7-4029-9031-10C56130B99E}" type="pres">
      <dgm:prSet presAssocID="{4897C469-FA6A-4EF9-9C67-E85637B7F396}" presName="bgRect" presStyleLbl="bgShp" presStyleIdx="4" presStyleCnt="6"/>
      <dgm:spPr/>
    </dgm:pt>
    <dgm:pt modelId="{B9B0BC18-4233-483F-9A11-3462705307EF}" type="pres">
      <dgm:prSet presAssocID="{4897C469-FA6A-4EF9-9C67-E85637B7F39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Copyright"/>
        </a:ext>
      </dgm:extLst>
    </dgm:pt>
    <dgm:pt modelId="{0C54EDB5-CF18-41E2-8242-BDF7B3DFF87B}" type="pres">
      <dgm:prSet presAssocID="{4897C469-FA6A-4EF9-9C67-E85637B7F396}" presName="spaceRect" presStyleCnt="0"/>
      <dgm:spPr/>
    </dgm:pt>
    <dgm:pt modelId="{0BA74377-7BDA-4711-82A6-29243474E219}" type="pres">
      <dgm:prSet presAssocID="{4897C469-FA6A-4EF9-9C67-E85637B7F396}" presName="parTx" presStyleLbl="revTx" presStyleIdx="4" presStyleCnt="6">
        <dgm:presLayoutVars>
          <dgm:chMax val="0"/>
          <dgm:chPref val="0"/>
        </dgm:presLayoutVars>
      </dgm:prSet>
      <dgm:spPr/>
    </dgm:pt>
    <dgm:pt modelId="{0A4F53F7-D24D-49CC-9AC8-E6B56C78CDBD}" type="pres">
      <dgm:prSet presAssocID="{C5198C02-E1B4-4A2F-85C9-CC869986CAA0}" presName="sibTrans" presStyleCnt="0"/>
      <dgm:spPr/>
    </dgm:pt>
    <dgm:pt modelId="{8F874583-8184-48E9-87C6-4A8BF073BE83}" type="pres">
      <dgm:prSet presAssocID="{78306E58-4D35-44AC-A19E-7D4435C0EB38}" presName="compNode" presStyleCnt="0"/>
      <dgm:spPr/>
    </dgm:pt>
    <dgm:pt modelId="{5CA85E4D-20BD-4876-9483-C37632D04865}" type="pres">
      <dgm:prSet presAssocID="{78306E58-4D35-44AC-A19E-7D4435C0EB38}" presName="bgRect" presStyleLbl="bgShp" presStyleIdx="5" presStyleCnt="6" custLinFactNeighborX="-776" custLinFactNeighborY="3944"/>
      <dgm:spPr/>
    </dgm:pt>
    <dgm:pt modelId="{F89E406F-4395-41A1-9123-A12343F496A1}" type="pres">
      <dgm:prSet presAssocID="{78306E58-4D35-44AC-A19E-7D4435C0EB3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igonometry"/>
        </a:ext>
      </dgm:extLst>
    </dgm:pt>
    <dgm:pt modelId="{CCAF8909-B994-47C3-A82E-50BA812749DF}" type="pres">
      <dgm:prSet presAssocID="{78306E58-4D35-44AC-A19E-7D4435C0EB38}" presName="spaceRect" presStyleCnt="0"/>
      <dgm:spPr/>
    </dgm:pt>
    <dgm:pt modelId="{0DA0737F-7660-447C-82B1-C5DBE28A77EE}" type="pres">
      <dgm:prSet presAssocID="{78306E58-4D35-44AC-A19E-7D4435C0EB3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FB25207-3666-4565-894D-C692DA861E5B}" type="presOf" srcId="{78306E58-4D35-44AC-A19E-7D4435C0EB38}" destId="{0DA0737F-7660-447C-82B1-C5DBE28A77EE}" srcOrd="0" destOrd="0" presId="urn:microsoft.com/office/officeart/2018/2/layout/IconVerticalSolidList"/>
    <dgm:cxn modelId="{B2FC5B32-AB4E-4706-926E-F22177A68349}" type="presOf" srcId="{F248C7DB-D052-49AC-8659-EB562632AF5D}" destId="{6FE3748D-724E-465F-9BF2-4329E8D6BEE8}" srcOrd="0" destOrd="0" presId="urn:microsoft.com/office/officeart/2018/2/layout/IconVerticalSolidList"/>
    <dgm:cxn modelId="{200A8C3C-ADCF-4C87-95D0-77D533CBE2E0}" type="presOf" srcId="{6E457623-4752-49B6-9F61-543AB4164DA9}" destId="{D34E98AE-280A-4009-922C-35433EC78388}" srcOrd="0" destOrd="0" presId="urn:microsoft.com/office/officeart/2018/2/layout/IconVerticalSolidList"/>
    <dgm:cxn modelId="{BAC6765B-9511-4937-92B3-C994A35BEF67}" type="presOf" srcId="{4897C469-FA6A-4EF9-9C67-E85637B7F396}" destId="{0BA74377-7BDA-4711-82A6-29243474E219}" srcOrd="0" destOrd="0" presId="urn:microsoft.com/office/officeart/2018/2/layout/IconVerticalSolidList"/>
    <dgm:cxn modelId="{3F9B7064-4EA9-4DB2-9022-B06DB70CAFBC}" srcId="{BDE72DA9-42D5-496D-862F-B557AE5B4D57}" destId="{F248C7DB-D052-49AC-8659-EB562632AF5D}" srcOrd="0" destOrd="0" parTransId="{63B5BF20-3675-4815-9A12-90EF3C95EE75}" sibTransId="{E0A812D9-5A9C-482D-BE14-B703598C299B}"/>
    <dgm:cxn modelId="{FF2F4D4F-5FB3-4FF1-94BD-E43481033E06}" srcId="{BDE72DA9-42D5-496D-862F-B557AE5B4D57}" destId="{6E457623-4752-49B6-9F61-543AB4164DA9}" srcOrd="3" destOrd="0" parTransId="{B0AE298B-8042-488A-847B-E289AB48FF9B}" sibTransId="{0C3B4D80-F1F4-43D4-A45E-365FF421C889}"/>
    <dgm:cxn modelId="{729D9451-E103-432F-8B48-C44DB6E9D6A9}" type="presOf" srcId="{BDE72DA9-42D5-496D-862F-B557AE5B4D57}" destId="{8A45A30F-CC13-452D-890F-02FBE8F0E538}" srcOrd="0" destOrd="0" presId="urn:microsoft.com/office/officeart/2018/2/layout/IconVerticalSolidList"/>
    <dgm:cxn modelId="{A7989186-6C7C-4A27-898A-19371DA7CEDC}" srcId="{BDE72DA9-42D5-496D-862F-B557AE5B4D57}" destId="{4897C469-FA6A-4EF9-9C67-E85637B7F396}" srcOrd="4" destOrd="0" parTransId="{DA6037F2-25B7-45C1-A63A-DD647867DCDE}" sibTransId="{C5198C02-E1B4-4A2F-85C9-CC869986CAA0}"/>
    <dgm:cxn modelId="{E2ECF9B1-953A-46F9-809D-B037970790EE}" type="presOf" srcId="{FAB2A1D2-B6AD-443F-A109-2BB8B80B915A}" destId="{92189838-92B5-4640-9BD9-D48CE66824C5}" srcOrd="0" destOrd="0" presId="urn:microsoft.com/office/officeart/2018/2/layout/IconVerticalSolidList"/>
    <dgm:cxn modelId="{E92427B8-5575-4F53-B31A-C1B8E360DCD4}" type="presOf" srcId="{F8CEE8E6-F0D5-4FD4-9FAB-097D6C58D673}" destId="{0A0C425E-C450-4C17-8DC0-C2F2B5583463}" srcOrd="0" destOrd="0" presId="urn:microsoft.com/office/officeart/2018/2/layout/IconVerticalSolidList"/>
    <dgm:cxn modelId="{3D6533EF-CFBC-4D46-9498-F4D5ACB322B0}" srcId="{BDE72DA9-42D5-496D-862F-B557AE5B4D57}" destId="{78306E58-4D35-44AC-A19E-7D4435C0EB38}" srcOrd="5" destOrd="0" parTransId="{145062C8-1F30-44B7-9DEF-425E55B58E8A}" sibTransId="{83DA078D-8913-4C11-94C4-8313BE18327F}"/>
    <dgm:cxn modelId="{9B3425F8-D582-4351-A949-EC079BEFC002}" srcId="{BDE72DA9-42D5-496D-862F-B557AE5B4D57}" destId="{FAB2A1D2-B6AD-443F-A109-2BB8B80B915A}" srcOrd="2" destOrd="0" parTransId="{92690035-3887-45BD-91BD-44ADF8434A0B}" sibTransId="{4E6678D9-0CE8-4188-8F8D-93FCC317129B}"/>
    <dgm:cxn modelId="{B07849F9-D7E6-44A2-BCFE-E7C31ED6EB9F}" srcId="{BDE72DA9-42D5-496D-862F-B557AE5B4D57}" destId="{F8CEE8E6-F0D5-4FD4-9FAB-097D6C58D673}" srcOrd="1" destOrd="0" parTransId="{A3318D4A-ECF9-4EE8-8064-DC17D61AAE34}" sibTransId="{EEEC6771-0881-4D4A-A7EF-DDCD14CCBBAC}"/>
    <dgm:cxn modelId="{2B761B3D-6E41-40AE-AF93-D77FF54381D3}" type="presParOf" srcId="{8A45A30F-CC13-452D-890F-02FBE8F0E538}" destId="{F7BB437B-629B-4811-B906-E9DF7B169E23}" srcOrd="0" destOrd="0" presId="urn:microsoft.com/office/officeart/2018/2/layout/IconVerticalSolidList"/>
    <dgm:cxn modelId="{5DBC3530-A08D-415B-8126-8E50F856215E}" type="presParOf" srcId="{F7BB437B-629B-4811-B906-E9DF7B169E23}" destId="{E064AB4A-2664-4048-A678-75A886F0945B}" srcOrd="0" destOrd="0" presId="urn:microsoft.com/office/officeart/2018/2/layout/IconVerticalSolidList"/>
    <dgm:cxn modelId="{11501269-823F-459A-ADF1-7AC108F13FBD}" type="presParOf" srcId="{F7BB437B-629B-4811-B906-E9DF7B169E23}" destId="{9584E421-12A3-4CB6-A424-53E2728E0541}" srcOrd="1" destOrd="0" presId="urn:microsoft.com/office/officeart/2018/2/layout/IconVerticalSolidList"/>
    <dgm:cxn modelId="{3F01D7A5-DFFB-4B89-9BC0-1D13A48CA4AF}" type="presParOf" srcId="{F7BB437B-629B-4811-B906-E9DF7B169E23}" destId="{DAB343F6-90AD-4604-931E-232CE0DDB0ED}" srcOrd="2" destOrd="0" presId="urn:microsoft.com/office/officeart/2018/2/layout/IconVerticalSolidList"/>
    <dgm:cxn modelId="{D8837CF5-1091-4B99-A0E3-045526A82E17}" type="presParOf" srcId="{F7BB437B-629B-4811-B906-E9DF7B169E23}" destId="{6FE3748D-724E-465F-9BF2-4329E8D6BEE8}" srcOrd="3" destOrd="0" presId="urn:microsoft.com/office/officeart/2018/2/layout/IconVerticalSolidList"/>
    <dgm:cxn modelId="{932134B4-A2A4-40DA-B712-3F5C97751DB3}" type="presParOf" srcId="{8A45A30F-CC13-452D-890F-02FBE8F0E538}" destId="{FAE0C929-D8CB-492F-8445-E68474AD561F}" srcOrd="1" destOrd="0" presId="urn:microsoft.com/office/officeart/2018/2/layout/IconVerticalSolidList"/>
    <dgm:cxn modelId="{00DDFB64-AEE6-4D4B-9394-45F0FE0AC2F1}" type="presParOf" srcId="{8A45A30F-CC13-452D-890F-02FBE8F0E538}" destId="{601A26B6-2958-45B1-BD1F-B60BCF707016}" srcOrd="2" destOrd="0" presId="urn:microsoft.com/office/officeart/2018/2/layout/IconVerticalSolidList"/>
    <dgm:cxn modelId="{B8414A43-4072-483B-BDFA-B090C6886FD0}" type="presParOf" srcId="{601A26B6-2958-45B1-BD1F-B60BCF707016}" destId="{E3DC750F-C9E5-4DAB-A8C4-764C56CF3ECD}" srcOrd="0" destOrd="0" presId="urn:microsoft.com/office/officeart/2018/2/layout/IconVerticalSolidList"/>
    <dgm:cxn modelId="{399E2CB2-58DA-4A17-946F-D38FBADD5E21}" type="presParOf" srcId="{601A26B6-2958-45B1-BD1F-B60BCF707016}" destId="{10CB0C61-795D-4718-83A5-744F4476713E}" srcOrd="1" destOrd="0" presId="urn:microsoft.com/office/officeart/2018/2/layout/IconVerticalSolidList"/>
    <dgm:cxn modelId="{2A44867D-C5AE-4822-BB17-AC1182B2D22B}" type="presParOf" srcId="{601A26B6-2958-45B1-BD1F-B60BCF707016}" destId="{6D8D4B3B-6A7B-453C-8CE3-4C0A7E1E2434}" srcOrd="2" destOrd="0" presId="urn:microsoft.com/office/officeart/2018/2/layout/IconVerticalSolidList"/>
    <dgm:cxn modelId="{80E0B923-17AA-4B7D-B66E-7138B8EA7874}" type="presParOf" srcId="{601A26B6-2958-45B1-BD1F-B60BCF707016}" destId="{0A0C425E-C450-4C17-8DC0-C2F2B5583463}" srcOrd="3" destOrd="0" presId="urn:microsoft.com/office/officeart/2018/2/layout/IconVerticalSolidList"/>
    <dgm:cxn modelId="{2C47BA96-1E6A-43ED-B046-A2EA1F5CC8A0}" type="presParOf" srcId="{8A45A30F-CC13-452D-890F-02FBE8F0E538}" destId="{F4410F2D-D607-49C0-99AF-C24DE5382413}" srcOrd="3" destOrd="0" presId="urn:microsoft.com/office/officeart/2018/2/layout/IconVerticalSolidList"/>
    <dgm:cxn modelId="{AFAA9C4F-FDA2-48CE-ADAB-B2F638A54DB1}" type="presParOf" srcId="{8A45A30F-CC13-452D-890F-02FBE8F0E538}" destId="{08078B5D-1896-4A78-8198-DE9BFEA5C978}" srcOrd="4" destOrd="0" presId="urn:microsoft.com/office/officeart/2018/2/layout/IconVerticalSolidList"/>
    <dgm:cxn modelId="{0F2E1C3F-5E97-4D37-802B-83411B9F6EE3}" type="presParOf" srcId="{08078B5D-1896-4A78-8198-DE9BFEA5C978}" destId="{63A7222D-D306-4C21-8C10-DF025481239A}" srcOrd="0" destOrd="0" presId="urn:microsoft.com/office/officeart/2018/2/layout/IconVerticalSolidList"/>
    <dgm:cxn modelId="{E167A300-65BA-4023-AC70-F0E5C58F9344}" type="presParOf" srcId="{08078B5D-1896-4A78-8198-DE9BFEA5C978}" destId="{67FA2A75-8470-40D2-9085-0993A8B33A49}" srcOrd="1" destOrd="0" presId="urn:microsoft.com/office/officeart/2018/2/layout/IconVerticalSolidList"/>
    <dgm:cxn modelId="{F8E3E67B-1ABF-404B-84E3-A133B36F3BB7}" type="presParOf" srcId="{08078B5D-1896-4A78-8198-DE9BFEA5C978}" destId="{35D13445-77D0-4B60-A5A5-F9B6C7F9324E}" srcOrd="2" destOrd="0" presId="urn:microsoft.com/office/officeart/2018/2/layout/IconVerticalSolidList"/>
    <dgm:cxn modelId="{2AC17596-5116-43F5-A517-CFEC4C6AE0B7}" type="presParOf" srcId="{08078B5D-1896-4A78-8198-DE9BFEA5C978}" destId="{92189838-92B5-4640-9BD9-D48CE66824C5}" srcOrd="3" destOrd="0" presId="urn:microsoft.com/office/officeart/2018/2/layout/IconVerticalSolidList"/>
    <dgm:cxn modelId="{2A287941-FB67-4710-B9D7-D496CF68417E}" type="presParOf" srcId="{8A45A30F-CC13-452D-890F-02FBE8F0E538}" destId="{B07FDA01-C3E6-4618-850E-B490D5673E91}" srcOrd="5" destOrd="0" presId="urn:microsoft.com/office/officeart/2018/2/layout/IconVerticalSolidList"/>
    <dgm:cxn modelId="{F09B7167-9874-421C-A0A7-69EE0B174A58}" type="presParOf" srcId="{8A45A30F-CC13-452D-890F-02FBE8F0E538}" destId="{F98540B4-6F23-4E08-8260-85D74F23C9A6}" srcOrd="6" destOrd="0" presId="urn:microsoft.com/office/officeart/2018/2/layout/IconVerticalSolidList"/>
    <dgm:cxn modelId="{9BD3C491-3DF5-4C19-AD0E-64688FE87648}" type="presParOf" srcId="{F98540B4-6F23-4E08-8260-85D74F23C9A6}" destId="{5910A4DC-CF76-476D-BE6E-A6BD6E7662EC}" srcOrd="0" destOrd="0" presId="urn:microsoft.com/office/officeart/2018/2/layout/IconVerticalSolidList"/>
    <dgm:cxn modelId="{CB8F7FA6-2AF1-4CE1-94F6-8D2C67BFA8A4}" type="presParOf" srcId="{F98540B4-6F23-4E08-8260-85D74F23C9A6}" destId="{12CD2724-47E1-46E7-B09D-2D1E9A581868}" srcOrd="1" destOrd="0" presId="urn:microsoft.com/office/officeart/2018/2/layout/IconVerticalSolidList"/>
    <dgm:cxn modelId="{47DEFD6A-296F-464A-9BED-9851AB07D9A7}" type="presParOf" srcId="{F98540B4-6F23-4E08-8260-85D74F23C9A6}" destId="{81C364ED-C38F-4853-BB94-1454069F9490}" srcOrd="2" destOrd="0" presId="urn:microsoft.com/office/officeart/2018/2/layout/IconVerticalSolidList"/>
    <dgm:cxn modelId="{A0E678D3-D410-4C38-A3B1-C5F030C34216}" type="presParOf" srcId="{F98540B4-6F23-4E08-8260-85D74F23C9A6}" destId="{D34E98AE-280A-4009-922C-35433EC78388}" srcOrd="3" destOrd="0" presId="urn:microsoft.com/office/officeart/2018/2/layout/IconVerticalSolidList"/>
    <dgm:cxn modelId="{B701C4C6-4246-4D02-A7D9-A3B9AFF79355}" type="presParOf" srcId="{8A45A30F-CC13-452D-890F-02FBE8F0E538}" destId="{2ED1A510-8679-4A0B-A284-F169E693CF95}" srcOrd="7" destOrd="0" presId="urn:microsoft.com/office/officeart/2018/2/layout/IconVerticalSolidList"/>
    <dgm:cxn modelId="{91E6D70A-A316-49B1-9EF5-02436E562A60}" type="presParOf" srcId="{8A45A30F-CC13-452D-890F-02FBE8F0E538}" destId="{B9D067C5-AA54-4B3C-8732-F2DB7C6E63E7}" srcOrd="8" destOrd="0" presId="urn:microsoft.com/office/officeart/2018/2/layout/IconVerticalSolidList"/>
    <dgm:cxn modelId="{FA46ACDB-5CDA-4D25-AE0A-AD5B8AB6CDFB}" type="presParOf" srcId="{B9D067C5-AA54-4B3C-8732-F2DB7C6E63E7}" destId="{034CEE9A-E7D7-4029-9031-10C56130B99E}" srcOrd="0" destOrd="0" presId="urn:microsoft.com/office/officeart/2018/2/layout/IconVerticalSolidList"/>
    <dgm:cxn modelId="{5F0AC71F-DB25-4CA5-A0CD-20472471675E}" type="presParOf" srcId="{B9D067C5-AA54-4B3C-8732-F2DB7C6E63E7}" destId="{B9B0BC18-4233-483F-9A11-3462705307EF}" srcOrd="1" destOrd="0" presId="urn:microsoft.com/office/officeart/2018/2/layout/IconVerticalSolidList"/>
    <dgm:cxn modelId="{1D091028-430E-4742-89DD-59AAC7055535}" type="presParOf" srcId="{B9D067C5-AA54-4B3C-8732-F2DB7C6E63E7}" destId="{0C54EDB5-CF18-41E2-8242-BDF7B3DFF87B}" srcOrd="2" destOrd="0" presId="urn:microsoft.com/office/officeart/2018/2/layout/IconVerticalSolidList"/>
    <dgm:cxn modelId="{5D608C25-AD1A-4230-BDB2-3FE0D85AD190}" type="presParOf" srcId="{B9D067C5-AA54-4B3C-8732-F2DB7C6E63E7}" destId="{0BA74377-7BDA-4711-82A6-29243474E219}" srcOrd="3" destOrd="0" presId="urn:microsoft.com/office/officeart/2018/2/layout/IconVerticalSolidList"/>
    <dgm:cxn modelId="{5C32D499-3B5A-41CD-90BD-B60C728EE321}" type="presParOf" srcId="{8A45A30F-CC13-452D-890F-02FBE8F0E538}" destId="{0A4F53F7-D24D-49CC-9AC8-E6B56C78CDBD}" srcOrd="9" destOrd="0" presId="urn:microsoft.com/office/officeart/2018/2/layout/IconVerticalSolidList"/>
    <dgm:cxn modelId="{9A733361-7F1C-44A5-8323-F209D9E567AF}" type="presParOf" srcId="{8A45A30F-CC13-452D-890F-02FBE8F0E538}" destId="{8F874583-8184-48E9-87C6-4A8BF073BE83}" srcOrd="10" destOrd="0" presId="urn:microsoft.com/office/officeart/2018/2/layout/IconVerticalSolidList"/>
    <dgm:cxn modelId="{3F1634B1-5097-464F-8CB6-DAEAE9740741}" type="presParOf" srcId="{8F874583-8184-48E9-87C6-4A8BF073BE83}" destId="{5CA85E4D-20BD-4876-9483-C37632D04865}" srcOrd="0" destOrd="0" presId="urn:microsoft.com/office/officeart/2018/2/layout/IconVerticalSolidList"/>
    <dgm:cxn modelId="{CC45CF7A-390B-470B-AEAF-B3E7069E46FB}" type="presParOf" srcId="{8F874583-8184-48E9-87C6-4A8BF073BE83}" destId="{F89E406F-4395-41A1-9123-A12343F496A1}" srcOrd="1" destOrd="0" presId="urn:microsoft.com/office/officeart/2018/2/layout/IconVerticalSolidList"/>
    <dgm:cxn modelId="{2DABE816-6726-42A8-8A26-516456737CFD}" type="presParOf" srcId="{8F874583-8184-48E9-87C6-4A8BF073BE83}" destId="{CCAF8909-B994-47C3-A82E-50BA812749DF}" srcOrd="2" destOrd="0" presId="urn:microsoft.com/office/officeart/2018/2/layout/IconVerticalSolidList"/>
    <dgm:cxn modelId="{2F7697CD-F766-4A1E-99F9-6F9EF85713E2}" type="presParOf" srcId="{8F874583-8184-48E9-87C6-4A8BF073BE83}" destId="{0DA0737F-7660-447C-82B1-C5DBE28A77E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81F2C-49A7-4133-A0E1-EE4EC1214AE7}">
      <dsp:nvSpPr>
        <dsp:cNvPr id="0" name=""/>
        <dsp:cNvSpPr/>
      </dsp:nvSpPr>
      <dsp:spPr>
        <a:xfrm>
          <a:off x="711614" y="375799"/>
          <a:ext cx="881864" cy="8818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2B07-ADB0-4AC4-950D-1CC864A71BED}">
      <dsp:nvSpPr>
        <dsp:cNvPr id="0" name=""/>
        <dsp:cNvSpPr/>
      </dsp:nvSpPr>
      <dsp:spPr>
        <a:xfrm>
          <a:off x="172696" y="1560750"/>
          <a:ext cx="1959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MLB Audience</a:t>
          </a:r>
          <a:endParaRPr lang="en-US" sz="2300" kern="1200" dirty="0"/>
        </a:p>
      </dsp:txBody>
      <dsp:txXfrm>
        <a:off x="172696" y="1560750"/>
        <a:ext cx="1959699" cy="720000"/>
      </dsp:txXfrm>
    </dsp:sp>
    <dsp:sp modelId="{08D40D12-7582-42D2-8AE8-91D76AEE5EA4}">
      <dsp:nvSpPr>
        <dsp:cNvPr id="0" name=""/>
        <dsp:cNvSpPr/>
      </dsp:nvSpPr>
      <dsp:spPr>
        <a:xfrm>
          <a:off x="3014261" y="375799"/>
          <a:ext cx="881864" cy="881864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C9BA0-F863-46E8-9FAC-54B0967520A8}">
      <dsp:nvSpPr>
        <dsp:cNvPr id="0" name=""/>
        <dsp:cNvSpPr/>
      </dsp:nvSpPr>
      <dsp:spPr>
        <a:xfrm>
          <a:off x="2475343" y="1560750"/>
          <a:ext cx="1959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MLB Online Experience</a:t>
          </a:r>
          <a:endParaRPr lang="en-US" sz="2300" kern="1200" dirty="0"/>
        </a:p>
      </dsp:txBody>
      <dsp:txXfrm>
        <a:off x="2475343" y="1560750"/>
        <a:ext cx="1959699" cy="720000"/>
      </dsp:txXfrm>
    </dsp:sp>
    <dsp:sp modelId="{46DC9AF9-3A57-4AA9-8190-04792F1AFF6F}">
      <dsp:nvSpPr>
        <dsp:cNvPr id="0" name=""/>
        <dsp:cNvSpPr/>
      </dsp:nvSpPr>
      <dsp:spPr>
        <a:xfrm>
          <a:off x="5316908" y="375799"/>
          <a:ext cx="881864" cy="8818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67DE8-A208-4734-98F7-1C587EA61175}">
      <dsp:nvSpPr>
        <dsp:cNvPr id="0" name=""/>
        <dsp:cNvSpPr/>
      </dsp:nvSpPr>
      <dsp:spPr>
        <a:xfrm>
          <a:off x="4777990" y="1560750"/>
          <a:ext cx="1959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Page Analysis</a:t>
          </a:r>
          <a:endParaRPr lang="en-US" sz="2300" kern="1200"/>
        </a:p>
      </dsp:txBody>
      <dsp:txXfrm>
        <a:off x="4777990" y="1560750"/>
        <a:ext cx="1959699" cy="720000"/>
      </dsp:txXfrm>
    </dsp:sp>
    <dsp:sp modelId="{A12B528D-E212-413C-8AAF-0C21912A205F}">
      <dsp:nvSpPr>
        <dsp:cNvPr id="0" name=""/>
        <dsp:cNvSpPr/>
      </dsp:nvSpPr>
      <dsp:spPr>
        <a:xfrm>
          <a:off x="1862937" y="2770674"/>
          <a:ext cx="881864" cy="8818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30510-53B2-4899-98A7-53B97BCF1062}">
      <dsp:nvSpPr>
        <dsp:cNvPr id="0" name=""/>
        <dsp:cNvSpPr/>
      </dsp:nvSpPr>
      <dsp:spPr>
        <a:xfrm>
          <a:off x="560119" y="3955625"/>
          <a:ext cx="34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Video On-demand Views</a:t>
          </a:r>
          <a:endParaRPr lang="en-US" sz="2300" kern="1200" dirty="0"/>
        </a:p>
      </dsp:txBody>
      <dsp:txXfrm>
        <a:off x="560119" y="3955625"/>
        <a:ext cx="3487500" cy="720000"/>
      </dsp:txXfrm>
    </dsp:sp>
    <dsp:sp modelId="{FA45DFFC-6256-4291-A953-E0F36A509ABF}">
      <dsp:nvSpPr>
        <dsp:cNvPr id="0" name=""/>
        <dsp:cNvSpPr/>
      </dsp:nvSpPr>
      <dsp:spPr>
        <a:xfrm>
          <a:off x="4929485" y="2770674"/>
          <a:ext cx="881864" cy="8818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816D7-71A0-4B4A-9FF5-FF74C0C21264}">
      <dsp:nvSpPr>
        <dsp:cNvPr id="0" name=""/>
        <dsp:cNvSpPr/>
      </dsp:nvSpPr>
      <dsp:spPr>
        <a:xfrm>
          <a:off x="4390567" y="3955625"/>
          <a:ext cx="1959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Ticket Purchases</a:t>
          </a:r>
          <a:endParaRPr lang="en-US" sz="2300" kern="1200"/>
        </a:p>
      </dsp:txBody>
      <dsp:txXfrm>
        <a:off x="4390567" y="3955625"/>
        <a:ext cx="195969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4AB4A-2664-4048-A678-75A886F0945B}">
      <dsp:nvSpPr>
        <dsp:cNvPr id="0" name=""/>
        <dsp:cNvSpPr/>
      </dsp:nvSpPr>
      <dsp:spPr>
        <a:xfrm>
          <a:off x="0" y="1827"/>
          <a:ext cx="6797675" cy="7787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4E421-12A3-4CB6-A424-53E2728E0541}">
      <dsp:nvSpPr>
        <dsp:cNvPr id="0" name=""/>
        <dsp:cNvSpPr/>
      </dsp:nvSpPr>
      <dsp:spPr>
        <a:xfrm>
          <a:off x="235585" y="177056"/>
          <a:ext cx="428336" cy="4283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3748D-724E-465F-9BF2-4329E8D6BEE8}">
      <dsp:nvSpPr>
        <dsp:cNvPr id="0" name=""/>
        <dsp:cNvSpPr/>
      </dsp:nvSpPr>
      <dsp:spPr>
        <a:xfrm>
          <a:off x="899507" y="182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Concentrate on regions like California, New York, Illinois, Texas during campaigns</a:t>
          </a:r>
          <a:endParaRPr lang="en-US" sz="1900" kern="1200"/>
        </a:p>
      </dsp:txBody>
      <dsp:txXfrm>
        <a:off x="899507" y="1827"/>
        <a:ext cx="5898167" cy="778794"/>
      </dsp:txXfrm>
    </dsp:sp>
    <dsp:sp modelId="{E3DC750F-C9E5-4DAB-A8C4-764C56CF3ECD}">
      <dsp:nvSpPr>
        <dsp:cNvPr id="0" name=""/>
        <dsp:cNvSpPr/>
      </dsp:nvSpPr>
      <dsp:spPr>
        <a:xfrm>
          <a:off x="0" y="975320"/>
          <a:ext cx="6797675" cy="7787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B0C61-795D-4718-83A5-744F4476713E}">
      <dsp:nvSpPr>
        <dsp:cNvPr id="0" name=""/>
        <dsp:cNvSpPr/>
      </dsp:nvSpPr>
      <dsp:spPr>
        <a:xfrm>
          <a:off x="235585" y="1150548"/>
          <a:ext cx="428336" cy="4283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C425E-C450-4C17-8DC0-C2F2B5583463}">
      <dsp:nvSpPr>
        <dsp:cNvPr id="0" name=""/>
        <dsp:cNvSpPr/>
      </dsp:nvSpPr>
      <dsp:spPr>
        <a:xfrm>
          <a:off x="899507" y="97532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MLB must consider investing on referrer sites since they are major source for flagship orders</a:t>
          </a:r>
          <a:endParaRPr lang="en-US" sz="1900" kern="1200" dirty="0"/>
        </a:p>
      </dsp:txBody>
      <dsp:txXfrm>
        <a:off x="899507" y="975320"/>
        <a:ext cx="5898167" cy="778794"/>
      </dsp:txXfrm>
    </dsp:sp>
    <dsp:sp modelId="{63A7222D-D306-4C21-8C10-DF025481239A}">
      <dsp:nvSpPr>
        <dsp:cNvPr id="0" name=""/>
        <dsp:cNvSpPr/>
      </dsp:nvSpPr>
      <dsp:spPr>
        <a:xfrm>
          <a:off x="0" y="1948812"/>
          <a:ext cx="6797675" cy="7787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A2A75-8470-40D2-9085-0993A8B33A49}">
      <dsp:nvSpPr>
        <dsp:cNvPr id="0" name=""/>
        <dsp:cNvSpPr/>
      </dsp:nvSpPr>
      <dsp:spPr>
        <a:xfrm>
          <a:off x="235585" y="2124041"/>
          <a:ext cx="428336" cy="4283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89838-92B5-4640-9BD9-D48CE66824C5}">
      <dsp:nvSpPr>
        <dsp:cNvPr id="0" name=""/>
        <dsp:cNvSpPr/>
      </dsp:nvSpPr>
      <dsp:spPr>
        <a:xfrm>
          <a:off x="899507" y="1948812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MLB must work towards reducing page load times and include combo plans/ plan comparison</a:t>
          </a:r>
          <a:endParaRPr lang="en-US" sz="1900" kern="1200" dirty="0"/>
        </a:p>
      </dsp:txBody>
      <dsp:txXfrm>
        <a:off x="899507" y="1948812"/>
        <a:ext cx="5898167" cy="778794"/>
      </dsp:txXfrm>
    </dsp:sp>
    <dsp:sp modelId="{5910A4DC-CF76-476D-BE6E-A6BD6E7662EC}">
      <dsp:nvSpPr>
        <dsp:cNvPr id="0" name=""/>
        <dsp:cNvSpPr/>
      </dsp:nvSpPr>
      <dsp:spPr>
        <a:xfrm>
          <a:off x="0" y="2922305"/>
          <a:ext cx="6797675" cy="7787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D2724-47E1-46E7-B09D-2D1E9A581868}">
      <dsp:nvSpPr>
        <dsp:cNvPr id="0" name=""/>
        <dsp:cNvSpPr/>
      </dsp:nvSpPr>
      <dsp:spPr>
        <a:xfrm>
          <a:off x="235585" y="3097533"/>
          <a:ext cx="428336" cy="4283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E98AE-280A-4009-922C-35433EC78388}">
      <dsp:nvSpPr>
        <dsp:cNvPr id="0" name=""/>
        <dsp:cNvSpPr/>
      </dsp:nvSpPr>
      <dsp:spPr>
        <a:xfrm>
          <a:off x="899507" y="2922305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Introduce a carousel view for news section</a:t>
          </a:r>
          <a:endParaRPr lang="en-US" sz="1900" kern="1200" dirty="0"/>
        </a:p>
      </dsp:txBody>
      <dsp:txXfrm>
        <a:off x="899507" y="2922305"/>
        <a:ext cx="5898167" cy="778794"/>
      </dsp:txXfrm>
    </dsp:sp>
    <dsp:sp modelId="{034CEE9A-E7D7-4029-9031-10C56130B99E}">
      <dsp:nvSpPr>
        <dsp:cNvPr id="0" name=""/>
        <dsp:cNvSpPr/>
      </dsp:nvSpPr>
      <dsp:spPr>
        <a:xfrm>
          <a:off x="0" y="3895797"/>
          <a:ext cx="6797675" cy="77879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0BC18-4233-483F-9A11-3462705307EF}">
      <dsp:nvSpPr>
        <dsp:cNvPr id="0" name=""/>
        <dsp:cNvSpPr/>
      </dsp:nvSpPr>
      <dsp:spPr>
        <a:xfrm>
          <a:off x="235585" y="4071026"/>
          <a:ext cx="428336" cy="4283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74377-7BDA-4711-82A6-29243474E219}">
      <dsp:nvSpPr>
        <dsp:cNvPr id="0" name=""/>
        <dsp:cNvSpPr/>
      </dsp:nvSpPr>
      <dsp:spPr>
        <a:xfrm>
          <a:off x="899507" y="3895797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Increase visibility for GameDay on Homepage</a:t>
          </a:r>
          <a:endParaRPr lang="en-US" sz="1900" kern="1200" dirty="0"/>
        </a:p>
      </dsp:txBody>
      <dsp:txXfrm>
        <a:off x="899507" y="3895797"/>
        <a:ext cx="5898167" cy="778794"/>
      </dsp:txXfrm>
    </dsp:sp>
    <dsp:sp modelId="{5CA85E4D-20BD-4876-9483-C37632D04865}">
      <dsp:nvSpPr>
        <dsp:cNvPr id="0" name=""/>
        <dsp:cNvSpPr/>
      </dsp:nvSpPr>
      <dsp:spPr>
        <a:xfrm>
          <a:off x="0" y="4871117"/>
          <a:ext cx="6797675" cy="7787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E406F-4395-41A1-9123-A12343F496A1}">
      <dsp:nvSpPr>
        <dsp:cNvPr id="0" name=""/>
        <dsp:cNvSpPr/>
      </dsp:nvSpPr>
      <dsp:spPr>
        <a:xfrm>
          <a:off x="235585" y="5044518"/>
          <a:ext cx="428336" cy="42833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0737F-7660-447C-82B1-C5DBE28A77EE}">
      <dsp:nvSpPr>
        <dsp:cNvPr id="0" name=""/>
        <dsp:cNvSpPr/>
      </dsp:nvSpPr>
      <dsp:spPr>
        <a:xfrm>
          <a:off x="899507" y="4869290"/>
          <a:ext cx="5898167" cy="77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22" tIns="82422" rIns="82422" bIns="824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Recommend to have relevant system generated videos after every streaming video</a:t>
          </a:r>
          <a:endParaRPr lang="en-US" sz="1900" kern="1200" dirty="0"/>
        </a:p>
      </dsp:txBody>
      <dsp:txXfrm>
        <a:off x="899507" y="4869290"/>
        <a:ext cx="5898167" cy="778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0.43542</cdr:x>
      <cdr:y>0.14525</cdr:y>
    </cdr:from>
    <cdr:to>
      <cdr:x>0.80625</cdr:x>
      <cdr:y>0.23553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AB2FC148-557C-4574-BF2B-FD340C34A377}"/>
            </a:ext>
          </a:extLst>
        </cdr:cNvPr>
        <cdr:cNvSpPr txBox="1"/>
      </cdr:nvSpPr>
      <cdr:spPr>
        <a:xfrm xmlns:a="http://schemas.openxmlformats.org/drawingml/2006/main">
          <a:off x="1990740" y="398458"/>
          <a:ext cx="1695435" cy="2476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>
              <a:solidFill>
                <a:schemeClr val="accent6"/>
              </a:solidFill>
            </a:rPr>
            <a:t>Total Visits: 1,481.71 M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0.49375</cdr:x>
      <cdr:y>0.20486</cdr:y>
    </cdr:from>
    <cdr:to>
      <cdr:x>0.94167</cdr:x>
      <cdr:y>0.29861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57425" y="561975"/>
          <a:ext cx="2047875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>
              <a:solidFill>
                <a:srgbClr val="C00000"/>
              </a:solidFill>
            </a:rPr>
            <a:t>Page: MLB: News: Article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0.50514</cdr:x>
      <cdr:y>0.16609</cdr:y>
    </cdr:from>
    <cdr:to>
      <cdr:x>0.95306</cdr:x>
      <cdr:y>0.25984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2BA36B7E-E19C-4AA0-BE0B-AACE29631D94}"/>
            </a:ext>
          </a:extLst>
        </cdr:cNvPr>
        <cdr:cNvSpPr txBox="1"/>
      </cdr:nvSpPr>
      <cdr:spPr>
        <a:xfrm xmlns:a="http://schemas.openxmlformats.org/drawingml/2006/main">
          <a:off x="2301081" y="455612"/>
          <a:ext cx="2040424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b="1" dirty="0">
              <a:solidFill>
                <a:srgbClr val="C00000"/>
              </a:solidFill>
            </a:rPr>
            <a:t>Page: MLB:</a:t>
          </a:r>
          <a:r>
            <a:rPr lang="en-US" sz="1100" b="1" baseline="0" dirty="0">
              <a:solidFill>
                <a:srgbClr val="C00000"/>
              </a:solidFill>
            </a:rPr>
            <a:t> </a:t>
          </a:r>
          <a:r>
            <a:rPr lang="en-US" sz="1200" b="1" baseline="0" dirty="0">
              <a:solidFill>
                <a:srgbClr val="C00000"/>
              </a:solidFill>
            </a:rPr>
            <a:t>Gameday</a:t>
          </a:r>
          <a:endParaRPr lang="en-US" sz="1200" b="1" dirty="0">
            <a:solidFill>
              <a:srgbClr val="C00000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0.63333</cdr:x>
      <cdr:y>0.81076</cdr:y>
    </cdr:from>
    <cdr:to>
      <cdr:x>0.95625</cdr:x>
      <cdr:y>0.87674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D4DC71B-033C-4A36-85A3-AB759AF6A194}"/>
            </a:ext>
          </a:extLst>
        </cdr:cNvPr>
        <cdr:cNvSpPr txBox="1"/>
      </cdr:nvSpPr>
      <cdr:spPr>
        <a:xfrm xmlns:a="http://schemas.openxmlformats.org/drawingml/2006/main">
          <a:off x="2895600" y="2224088"/>
          <a:ext cx="1476375" cy="1809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302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81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8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0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75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2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2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0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8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8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786911E-7347-472D-BFFD-DF6D1AC7276E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834806-D059-4E0D-8D34-71BFADC56AE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7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microsoft.com/office/2014/relationships/chartEx" Target="../charts/chartEx2.xml"/><Relationship Id="rId4" Type="http://schemas.openxmlformats.org/officeDocument/2006/relationships/chart" Target="../charts/char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19_Major_League_Baseball_season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2018_Major_League_Baseball_seas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7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image" Target="../media/image26.png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r="-4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76016-331A-41DB-92AE-DB09218AC424}"/>
              </a:ext>
            </a:extLst>
          </p:cNvPr>
          <p:cNvSpPr txBox="1"/>
          <p:nvPr/>
        </p:nvSpPr>
        <p:spPr>
          <a:xfrm>
            <a:off x="928469" y="3740985"/>
            <a:ext cx="9791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b="1" dirty="0">
                <a:latin typeface="+mj-lt"/>
              </a:rPr>
              <a:t>Adobe Challenge – 2019 (MLB)</a:t>
            </a:r>
            <a:endParaRPr lang="en-US" sz="36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9BA59-8960-4EAA-9B09-AFA7A74F9384}"/>
              </a:ext>
            </a:extLst>
          </p:cNvPr>
          <p:cNvSpPr txBox="1"/>
          <p:nvPr/>
        </p:nvSpPr>
        <p:spPr>
          <a:xfrm>
            <a:off x="7175025" y="4387316"/>
            <a:ext cx="4262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Dinesh Varma Indukuri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Chandra Megha Penchala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Venkata Subramanian Gopalakrishnan</a:t>
            </a:r>
          </a:p>
        </p:txBody>
      </p:sp>
    </p:spTree>
    <p:extLst>
      <p:ext uri="{BB962C8B-B14F-4D97-AF65-F5344CB8AC3E}">
        <p14:creationId xmlns:p14="http://schemas.microsoft.com/office/powerpoint/2010/main" val="149988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Magnifying glass">
            <a:extLst>
              <a:ext uri="{FF2B5EF4-FFF2-40B4-BE49-F238E27FC236}">
                <a16:creationId xmlns:a16="http://schemas.microsoft.com/office/drawing/2014/main" id="{B67A8968-82A6-4735-88A7-A00D30663E7C}"/>
              </a:ext>
            </a:extLst>
          </p:cNvPr>
          <p:cNvSpPr/>
          <p:nvPr/>
        </p:nvSpPr>
        <p:spPr>
          <a:xfrm>
            <a:off x="182880" y="80890"/>
            <a:ext cx="562708" cy="567818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871DF-D5B4-4C10-8BED-CB9BF9C4FAED}"/>
              </a:ext>
            </a:extLst>
          </p:cNvPr>
          <p:cNvSpPr txBox="1"/>
          <p:nvPr/>
        </p:nvSpPr>
        <p:spPr>
          <a:xfrm>
            <a:off x="518232" y="217773"/>
            <a:ext cx="2317173" cy="5678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2400" u="sng" kern="1200" dirty="0">
                <a:latin typeface="+mj-lt"/>
              </a:rPr>
              <a:t>Page Analysis</a:t>
            </a:r>
            <a:endParaRPr lang="en-US" sz="2400" u="sng" kern="1200" dirty="0">
              <a:latin typeface="+mj-lt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3630ED3-A2C9-4637-9C60-D1270ED70B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966764"/>
              </p:ext>
            </p:extLst>
          </p:nvPr>
        </p:nvGraphicFramePr>
        <p:xfrm>
          <a:off x="-321620" y="1031698"/>
          <a:ext cx="6417620" cy="4553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B23755D-6848-4616-AD6F-8FD13C41D829}"/>
              </a:ext>
            </a:extLst>
          </p:cNvPr>
          <p:cNvSpPr txBox="1"/>
          <p:nvPr/>
        </p:nvSpPr>
        <p:spPr>
          <a:xfrm>
            <a:off x="2427442" y="217773"/>
            <a:ext cx="1925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+mj-lt"/>
              </a:rPr>
              <a:t>(Gameday)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042E09C-2791-4718-8337-3682931071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7164100"/>
              </p:ext>
            </p:extLst>
          </p:nvPr>
        </p:nvGraphicFramePr>
        <p:xfrm>
          <a:off x="6982265" y="80890"/>
          <a:ext cx="4839286" cy="3026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D9CB98-87FE-42B1-A8B9-86C86981748F}"/>
              </a:ext>
            </a:extLst>
          </p:cNvPr>
          <p:cNvSpPr txBox="1"/>
          <p:nvPr/>
        </p:nvSpPr>
        <p:spPr>
          <a:xfrm>
            <a:off x="7108874" y="3750357"/>
            <a:ext cx="50831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Recommendation</a:t>
            </a:r>
          </a:p>
          <a:p>
            <a:endParaRPr lang="en-IN" u="sng" dirty="0"/>
          </a:p>
          <a:p>
            <a:r>
              <a:rPr lang="en-IN" dirty="0"/>
              <a:t>Gameday as one of the very popular sites, make it more visible at the homepage to attract more attention.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IN" dirty="0"/>
              <a:t>Call-to-action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IN" dirty="0"/>
              <a:t>Headline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2C9F5BD-D8E8-4F44-99AE-C8C648B7C3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741597"/>
              </p:ext>
            </p:extLst>
          </p:nvPr>
        </p:nvGraphicFramePr>
        <p:xfrm>
          <a:off x="182880" y="1199405"/>
          <a:ext cx="6799385" cy="3864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3939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Video camera">
            <a:extLst>
              <a:ext uri="{FF2B5EF4-FFF2-40B4-BE49-F238E27FC236}">
                <a16:creationId xmlns:a16="http://schemas.microsoft.com/office/drawing/2014/main" id="{2BE5A6A4-4C36-4B4E-8C15-EFD9A93DF8D9}"/>
              </a:ext>
            </a:extLst>
          </p:cNvPr>
          <p:cNvSpPr/>
          <p:nvPr/>
        </p:nvSpPr>
        <p:spPr>
          <a:xfrm>
            <a:off x="0" y="0"/>
            <a:ext cx="881864" cy="88186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465454-FA46-4E72-9293-F599BFD816C2}"/>
              </a:ext>
            </a:extLst>
          </p:cNvPr>
          <p:cNvGrpSpPr/>
          <p:nvPr/>
        </p:nvGrpSpPr>
        <p:grpSpPr>
          <a:xfrm>
            <a:off x="881864" y="321399"/>
            <a:ext cx="3000908" cy="560465"/>
            <a:chOff x="172696" y="3955625"/>
            <a:chExt cx="1959699" cy="72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6C65BC-5361-49C4-95E4-6D815E6CBEB2}"/>
                </a:ext>
              </a:extLst>
            </p:cNvPr>
            <p:cNvSpPr/>
            <p:nvPr/>
          </p:nvSpPr>
          <p:spPr>
            <a:xfrm>
              <a:off x="172696" y="3955625"/>
              <a:ext cx="195969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07C24F-3771-434F-B791-952037CF1C46}"/>
                </a:ext>
              </a:extLst>
            </p:cNvPr>
            <p:cNvSpPr txBox="1"/>
            <p:nvPr/>
          </p:nvSpPr>
          <p:spPr>
            <a:xfrm>
              <a:off x="172696" y="3955625"/>
              <a:ext cx="195969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223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300" u="sng" kern="1200" dirty="0"/>
                <a:t>Video On-demand Views</a:t>
              </a:r>
              <a:endParaRPr lang="en-US" sz="2300" u="sng" kern="1200" dirty="0"/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38C7012-CD53-4D02-A8CF-83E8C807C9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199185"/>
              </p:ext>
            </p:extLst>
          </p:nvPr>
        </p:nvGraphicFramePr>
        <p:xfrm>
          <a:off x="-100818" y="881863"/>
          <a:ext cx="5671624" cy="3718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38607B2C-A788-4340-9093-4FE82780F52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106535"/>
                  </p:ext>
                </p:extLst>
              </p:nvPr>
            </p:nvGraphicFramePr>
            <p:xfrm>
              <a:off x="5671624" y="168813"/>
              <a:ext cx="6328118" cy="360133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3" name="Chart 12">
                <a:extLst>
                  <a:ext uri="{FF2B5EF4-FFF2-40B4-BE49-F238E27FC236}">
                    <a16:creationId xmlns:a16="http://schemas.microsoft.com/office/drawing/2014/main" id="{38607B2C-A788-4340-9093-4FE82780F5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1624" y="168813"/>
                <a:ext cx="6328118" cy="360133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83E4CE9-E528-4887-AA8B-09FB3476B270}"/>
              </a:ext>
            </a:extLst>
          </p:cNvPr>
          <p:cNvSpPr/>
          <p:nvPr/>
        </p:nvSpPr>
        <p:spPr>
          <a:xfrm>
            <a:off x="5787683" y="39538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There is only 12% fallout of MLB visitors who do not complete watching the video.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4EAB6-F8F6-48AF-8869-CE3375119F46}"/>
              </a:ext>
            </a:extLst>
          </p:cNvPr>
          <p:cNvSpPr txBox="1"/>
          <p:nvPr/>
        </p:nvSpPr>
        <p:spPr>
          <a:xfrm>
            <a:off x="239843" y="4951828"/>
            <a:ext cx="1164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Recommendation</a:t>
            </a:r>
          </a:p>
          <a:p>
            <a:r>
              <a:rPr lang="en-IN" dirty="0"/>
              <a:t>Since we had less fallout of MLB visitors, it is recommended to have relevant system generated videos to keep the audience engaged.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5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Money Envelope">
            <a:extLst>
              <a:ext uri="{FF2B5EF4-FFF2-40B4-BE49-F238E27FC236}">
                <a16:creationId xmlns:a16="http://schemas.microsoft.com/office/drawing/2014/main" id="{09962F5B-71BB-4C84-918B-EB1D5CCD7528}"/>
              </a:ext>
            </a:extLst>
          </p:cNvPr>
          <p:cNvSpPr/>
          <p:nvPr/>
        </p:nvSpPr>
        <p:spPr>
          <a:xfrm>
            <a:off x="0" y="0"/>
            <a:ext cx="759655" cy="7174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6D6D56-7D7C-4223-9115-F83F952F8F65}"/>
              </a:ext>
            </a:extLst>
          </p:cNvPr>
          <p:cNvGrpSpPr/>
          <p:nvPr/>
        </p:nvGrpSpPr>
        <p:grpSpPr>
          <a:xfrm>
            <a:off x="379827" y="178726"/>
            <a:ext cx="2621081" cy="360000"/>
            <a:chOff x="2475343" y="3955625"/>
            <a:chExt cx="1959699" cy="72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D10118-1278-4E6D-B132-76EB1DAB2B92}"/>
                </a:ext>
              </a:extLst>
            </p:cNvPr>
            <p:cNvSpPr/>
            <p:nvPr/>
          </p:nvSpPr>
          <p:spPr>
            <a:xfrm>
              <a:off x="2475343" y="3955625"/>
              <a:ext cx="195969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5847BA-F7DA-4F5E-8462-19BBE86C4C60}"/>
                </a:ext>
              </a:extLst>
            </p:cNvPr>
            <p:cNvSpPr txBox="1"/>
            <p:nvPr/>
          </p:nvSpPr>
          <p:spPr>
            <a:xfrm>
              <a:off x="2475343" y="3955625"/>
              <a:ext cx="195969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223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u="sng" kern="1200" dirty="0">
                  <a:latin typeface="+mj-lt"/>
                </a:rPr>
                <a:t>Ticket Purchases</a:t>
              </a:r>
              <a:endParaRPr lang="en-US" sz="2400" u="sng" kern="1200" dirty="0">
                <a:latin typeface="+mj-lt"/>
              </a:endParaRP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72F64AA-8348-42BB-A902-849CB1E41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352422"/>
              </p:ext>
            </p:extLst>
          </p:nvPr>
        </p:nvGraphicFramePr>
        <p:xfrm>
          <a:off x="6095999" y="955219"/>
          <a:ext cx="5570806" cy="3798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562F43D-7C2E-4EA2-A622-D8C2DC757B0A}"/>
              </a:ext>
            </a:extLst>
          </p:cNvPr>
          <p:cNvSpPr/>
          <p:nvPr/>
        </p:nvSpPr>
        <p:spPr>
          <a:xfrm>
            <a:off x="2850629" y="5140276"/>
            <a:ext cx="6490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75.04%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of ticket sales are from Natural Search + Direct Load</a:t>
            </a:r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0787F60-A5CE-493B-917B-5F5CA183D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006460"/>
              </p:ext>
            </p:extLst>
          </p:nvPr>
        </p:nvGraphicFramePr>
        <p:xfrm>
          <a:off x="379827" y="955219"/>
          <a:ext cx="557080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84601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AF2C61-DFB8-447A-B6C8-AFC52D757C18}"/>
              </a:ext>
            </a:extLst>
          </p:cNvPr>
          <p:cNvGrpSpPr/>
          <p:nvPr/>
        </p:nvGrpSpPr>
        <p:grpSpPr>
          <a:xfrm>
            <a:off x="379827" y="178726"/>
            <a:ext cx="2621081" cy="360000"/>
            <a:chOff x="2475343" y="3955625"/>
            <a:chExt cx="1959699" cy="72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79CABFF-FAB9-40C3-AEB4-98B3FE97A488}"/>
                </a:ext>
              </a:extLst>
            </p:cNvPr>
            <p:cNvSpPr/>
            <p:nvPr/>
          </p:nvSpPr>
          <p:spPr>
            <a:xfrm>
              <a:off x="2475343" y="3955625"/>
              <a:ext cx="195969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C4BF5E-8EBC-4000-AA05-904F78E9C024}"/>
                </a:ext>
              </a:extLst>
            </p:cNvPr>
            <p:cNvSpPr txBox="1"/>
            <p:nvPr/>
          </p:nvSpPr>
          <p:spPr>
            <a:xfrm>
              <a:off x="2475343" y="3955625"/>
              <a:ext cx="195969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223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u="sng" kern="1200" dirty="0">
                  <a:latin typeface="+mj-lt"/>
                </a:rPr>
                <a:t>Ticket Purchases</a:t>
              </a:r>
              <a:endParaRPr lang="en-US" sz="2400" u="sng" kern="1200" dirty="0">
                <a:latin typeface="+mj-lt"/>
              </a:endParaRPr>
            </a:p>
          </p:txBody>
        </p:sp>
      </p:grpSp>
      <p:sp>
        <p:nvSpPr>
          <p:cNvPr id="5" name="Rectangle 4" descr="Money Envelope">
            <a:extLst>
              <a:ext uri="{FF2B5EF4-FFF2-40B4-BE49-F238E27FC236}">
                <a16:creationId xmlns:a16="http://schemas.microsoft.com/office/drawing/2014/main" id="{4E19D830-52C5-441E-9253-684696877CC2}"/>
              </a:ext>
            </a:extLst>
          </p:cNvPr>
          <p:cNvSpPr/>
          <p:nvPr/>
        </p:nvSpPr>
        <p:spPr>
          <a:xfrm>
            <a:off x="0" y="0"/>
            <a:ext cx="759655" cy="7174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D0E2B-5C80-451B-91CE-177361FC1E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97416" y="87924"/>
            <a:ext cx="6346874" cy="3341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5F7E4-EE38-4BFA-97A6-E4F6076B9379}"/>
              </a:ext>
            </a:extLst>
          </p:cNvPr>
          <p:cNvSpPr txBox="1"/>
          <p:nvPr/>
        </p:nvSpPr>
        <p:spPr>
          <a:xfrm>
            <a:off x="0" y="1334562"/>
            <a:ext cx="5570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During the season only 0.1% of all visitors purchased the tickets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48% - Purchases placed by returning customers within 7 days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D4815-A888-4469-9C7E-AE2508941CAE}"/>
              </a:ext>
            </a:extLst>
          </p:cNvPr>
          <p:cNvSpPr txBox="1"/>
          <p:nvPr/>
        </p:nvSpPr>
        <p:spPr>
          <a:xfrm>
            <a:off x="147710" y="3429000"/>
            <a:ext cx="643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Recommendation</a:t>
            </a:r>
          </a:p>
          <a:p>
            <a:r>
              <a:rPr lang="en-IN" dirty="0"/>
              <a:t>Consider investing on promotions for returning customers.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D9A03-39D9-47EB-8445-603772F6CCB6}"/>
              </a:ext>
            </a:extLst>
          </p:cNvPr>
          <p:cNvSpPr txBox="1"/>
          <p:nvPr/>
        </p:nvSpPr>
        <p:spPr>
          <a:xfrm>
            <a:off x="147709" y="4839286"/>
            <a:ext cx="10670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Note</a:t>
            </a:r>
            <a:r>
              <a:rPr lang="en-IN" dirty="0"/>
              <a:t>: </a:t>
            </a:r>
            <a:r>
              <a:rPr lang="en-US" dirty="0"/>
              <a:t>Product “1001107599999910221801000” generated </a:t>
            </a:r>
            <a:r>
              <a:rPr lang="en-US" b="1" dirty="0"/>
              <a:t>$18 M </a:t>
            </a:r>
            <a:r>
              <a:rPr lang="en-US" dirty="0"/>
              <a:t>revenue in 2018 but only </a:t>
            </a:r>
            <a:r>
              <a:rPr lang="en-US" b="1" dirty="0"/>
              <a:t>$130</a:t>
            </a:r>
            <a:r>
              <a:rPr lang="en-US" dirty="0"/>
              <a:t> in 2019. </a:t>
            </a:r>
          </a:p>
          <a:p>
            <a:endParaRPr lang="en-US" dirty="0"/>
          </a:p>
          <a:p>
            <a:r>
              <a:rPr lang="en-US" dirty="0"/>
              <a:t>MLB must follow up on performance of products that performed well in one season but not in other.</a:t>
            </a:r>
          </a:p>
        </p:txBody>
      </p:sp>
    </p:spTree>
    <p:extLst>
      <p:ext uri="{BB962C8B-B14F-4D97-AF65-F5344CB8AC3E}">
        <p14:creationId xmlns:p14="http://schemas.microsoft.com/office/powerpoint/2010/main" val="403371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2EF564-6A1F-4091-9F36-5C93279C531B}"/>
              </a:ext>
            </a:extLst>
          </p:cNvPr>
          <p:cNvSpPr txBox="1"/>
          <p:nvPr/>
        </p:nvSpPr>
        <p:spPr>
          <a:xfrm>
            <a:off x="386525" y="545724"/>
            <a:ext cx="3277772" cy="5772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77D6D00-F048-4A2A-8F1C-0F65D78087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94445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449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B6E8CB-5072-47BF-B896-A39D766CE7DE}"/>
              </a:ext>
            </a:extLst>
          </p:cNvPr>
          <p:cNvSpPr txBox="1"/>
          <p:nvPr/>
        </p:nvSpPr>
        <p:spPr>
          <a:xfrm>
            <a:off x="7188591" y="1533378"/>
            <a:ext cx="4684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+mj-lt"/>
              </a:rPr>
              <a:t>Thank you …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475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C603E-63E2-4B90-A0F2-12B45F650DFE}"/>
              </a:ext>
            </a:extLst>
          </p:cNvPr>
          <p:cNvSpPr txBox="1"/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u="sng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A78F5259-82AE-43AB-B120-A3AFC29EA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132" y="659174"/>
            <a:ext cx="5247747" cy="524774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2">
            <a:extLst>
              <a:ext uri="{FF2B5EF4-FFF2-40B4-BE49-F238E27FC236}">
                <a16:creationId xmlns:a16="http://schemas.microsoft.com/office/drawing/2014/main" id="{8DAF7787-260C-479F-AE0E-BB661E6B4EA8}"/>
              </a:ext>
            </a:extLst>
          </p:cNvPr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goal of our analysis is how MLB create a in-stadium experience, improve online experience to audience, understand site performance.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Areas of Interest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KPI’s ( Visits, Avg. Time spent on Page, AOV)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423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7EB95-8D98-4465-9BB3-63BCE1A0112C}"/>
              </a:ext>
            </a:extLst>
          </p:cNvPr>
          <p:cNvSpPr txBox="1"/>
          <p:nvPr/>
        </p:nvSpPr>
        <p:spPr>
          <a:xfrm>
            <a:off x="535897" y="91948"/>
            <a:ext cx="3084844" cy="2103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Timeframe for Analysis*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233A4-D8B9-408E-B40A-E36851F49FC3}"/>
              </a:ext>
            </a:extLst>
          </p:cNvPr>
          <p:cNvSpPr txBox="1"/>
          <p:nvPr/>
        </p:nvSpPr>
        <p:spPr>
          <a:xfrm>
            <a:off x="535897" y="2433604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v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11/1/2018 – 10/31/2019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This includes 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>
                <a:solidFill>
                  <a:srgbClr val="FFFFFF"/>
                </a:solidFill>
              </a:rPr>
              <a:t>	(Off Season) + 	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>
                <a:solidFill>
                  <a:srgbClr val="FFFFFF"/>
                </a:solidFill>
              </a:rPr>
              <a:t>	(Playoffs) +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>
                <a:solidFill>
                  <a:srgbClr val="FFFFFF"/>
                </a:solidFill>
              </a:rPr>
              <a:t>	(World Series)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B6BF30B9-D916-447B-9ED1-8C4382E09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1" r="15409" b="1"/>
          <a:stretch/>
        </p:blipFill>
        <p:spPr bwMode="auto">
          <a:xfrm>
            <a:off x="4075043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Rectangle 196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94B00-8CC2-4248-9520-463B78FCF217}"/>
              </a:ext>
            </a:extLst>
          </p:cNvPr>
          <p:cNvSpPr txBox="1"/>
          <p:nvPr/>
        </p:nvSpPr>
        <p:spPr>
          <a:xfrm>
            <a:off x="436099" y="5950634"/>
            <a:ext cx="699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solidFill>
                  <a:schemeClr val="bg1"/>
                </a:solidFill>
              </a:rPr>
              <a:t>*Source:</a:t>
            </a:r>
            <a:r>
              <a:rPr lang="en-IN" dirty="0"/>
              <a:t> </a:t>
            </a:r>
            <a:r>
              <a:rPr lang="en-IN" dirty="0">
                <a:hlinkClick r:id="rId3"/>
              </a:rPr>
              <a:t>MLB_2019</a:t>
            </a:r>
            <a:r>
              <a:rPr lang="en-IN" dirty="0"/>
              <a:t> </a:t>
            </a:r>
            <a:r>
              <a:rPr lang="en-IN" dirty="0">
                <a:hlinkClick r:id="rId4"/>
              </a:rPr>
              <a:t>MLB_2018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0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52BF3CB0-AC44-400E-A097-0719F3675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381005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70D7117-D219-454D-B0AB-5A6D12006DD9}"/>
              </a:ext>
            </a:extLst>
          </p:cNvPr>
          <p:cNvSpPr txBox="1"/>
          <p:nvPr/>
        </p:nvSpPr>
        <p:spPr>
          <a:xfrm>
            <a:off x="8322309" y="2762788"/>
            <a:ext cx="340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u="sng" dirty="0">
                <a:latin typeface="+mj-lt"/>
              </a:rPr>
              <a:t>Areas Of Interest</a:t>
            </a:r>
            <a:endParaRPr lang="en-US" sz="320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27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A2882F-C861-4321-B5EC-719F5641DE39}"/>
              </a:ext>
            </a:extLst>
          </p:cNvPr>
          <p:cNvSpPr/>
          <p:nvPr/>
        </p:nvSpPr>
        <p:spPr>
          <a:xfrm>
            <a:off x="810299" y="213746"/>
            <a:ext cx="2240263" cy="491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u="sng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MLB Audience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descr="Advertising">
            <a:extLst>
              <a:ext uri="{FF2B5EF4-FFF2-40B4-BE49-F238E27FC236}">
                <a16:creationId xmlns:a16="http://schemas.microsoft.com/office/drawing/2014/main" id="{B98DF118-3035-44D9-A620-24FB63B86728}"/>
              </a:ext>
            </a:extLst>
          </p:cNvPr>
          <p:cNvSpPr/>
          <p:nvPr/>
        </p:nvSpPr>
        <p:spPr>
          <a:xfrm>
            <a:off x="298885" y="32156"/>
            <a:ext cx="609888" cy="746111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973B0374-9EB1-40AE-8AC0-3DC2D77949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880388"/>
              </p:ext>
            </p:extLst>
          </p:nvPr>
        </p:nvGraphicFramePr>
        <p:xfrm>
          <a:off x="298885" y="1392117"/>
          <a:ext cx="7104158" cy="3566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713C6FB6-D254-4BA8-98D3-25F7B953D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139" y="1929067"/>
            <a:ext cx="4557330" cy="2482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D2E442-74FB-4168-89BC-1A1AF4DC3A2F}"/>
              </a:ext>
            </a:extLst>
          </p:cNvPr>
          <p:cNvSpPr txBox="1"/>
          <p:nvPr/>
        </p:nvSpPr>
        <p:spPr>
          <a:xfrm>
            <a:off x="7819034" y="1380710"/>
            <a:ext cx="408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States generating highest mobile traffic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9E0C4-5FB6-4637-A5B8-BB7FABACF663}"/>
              </a:ext>
            </a:extLst>
          </p:cNvPr>
          <p:cNvSpPr txBox="1"/>
          <p:nvPr/>
        </p:nvSpPr>
        <p:spPr>
          <a:xfrm>
            <a:off x="298885" y="5387927"/>
            <a:ext cx="710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Mobile, PC, Tablet – accounts for most traffic to MLB.com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2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728B9328-F17E-4688-8CEB-50C4F94B91B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41246743"/>
                  </p:ext>
                </p:extLst>
              </p:nvPr>
            </p:nvGraphicFramePr>
            <p:xfrm>
              <a:off x="7185127" y="32156"/>
              <a:ext cx="4707988" cy="291201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728B9328-F17E-4688-8CEB-50C4F94B91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5127" y="32156"/>
                <a:ext cx="4707988" cy="2912012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1D0D9FF-114F-4AAA-8178-A2831187EE5A}"/>
              </a:ext>
            </a:extLst>
          </p:cNvPr>
          <p:cNvSpPr txBox="1"/>
          <p:nvPr/>
        </p:nvSpPr>
        <p:spPr>
          <a:xfrm>
            <a:off x="310301" y="1035043"/>
            <a:ext cx="3240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Visits, Conversion generated a decline in revenue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14473-1D54-4DAA-9ED0-192871B6943B}"/>
              </a:ext>
            </a:extLst>
          </p:cNvPr>
          <p:cNvSpPr txBox="1"/>
          <p:nvPr/>
        </p:nvSpPr>
        <p:spPr>
          <a:xfrm>
            <a:off x="3550559" y="1053577"/>
            <a:ext cx="3485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Tickets.com, Ticketmaster pages are more profitable compared to MLB pages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414A1-B6C2-44D8-B7DE-2C4A5FB47173}"/>
              </a:ext>
            </a:extLst>
          </p:cNvPr>
          <p:cNvSpPr txBox="1"/>
          <p:nvPr/>
        </p:nvSpPr>
        <p:spPr>
          <a:xfrm>
            <a:off x="8173329" y="3235568"/>
            <a:ext cx="37197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Recommendation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MLB must consider investing on referrer sites (tickets.com, </a:t>
            </a:r>
            <a:r>
              <a:rPr lang="en-IN" dirty="0" err="1"/>
              <a:t>ticketmaster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8DDA36-7614-44A8-BA72-6D2923CDA6FD}"/>
              </a:ext>
            </a:extLst>
          </p:cNvPr>
          <p:cNvSpPr/>
          <p:nvPr/>
        </p:nvSpPr>
        <p:spPr>
          <a:xfrm>
            <a:off x="810299" y="213746"/>
            <a:ext cx="2240263" cy="491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u="sng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MLB Audience</a:t>
            </a:r>
          </a:p>
        </p:txBody>
      </p:sp>
      <p:sp>
        <p:nvSpPr>
          <p:cNvPr id="15" name="Rectangle 14" descr="Advertising">
            <a:extLst>
              <a:ext uri="{FF2B5EF4-FFF2-40B4-BE49-F238E27FC236}">
                <a16:creationId xmlns:a16="http://schemas.microsoft.com/office/drawing/2014/main" id="{A665F7A1-2164-45B7-B244-75D35FC564A0}"/>
              </a:ext>
            </a:extLst>
          </p:cNvPr>
          <p:cNvSpPr/>
          <p:nvPr/>
        </p:nvSpPr>
        <p:spPr>
          <a:xfrm>
            <a:off x="298885" y="32156"/>
            <a:ext cx="609888" cy="746111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4B94A6D3-FF47-42F4-95A2-037108FB01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0426874"/>
              </p:ext>
            </p:extLst>
          </p:nvPr>
        </p:nvGraphicFramePr>
        <p:xfrm>
          <a:off x="298885" y="2146211"/>
          <a:ext cx="7874444" cy="4145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70EA0B9-FB1A-4210-9D7B-77E2B18EAAFB}"/>
              </a:ext>
            </a:extLst>
          </p:cNvPr>
          <p:cNvSpPr txBox="1"/>
          <p:nvPr/>
        </p:nvSpPr>
        <p:spPr>
          <a:xfrm>
            <a:off x="9228406" y="5922499"/>
            <a:ext cx="250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*AOV = Revenue/Orders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5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Laptop"/>
          <p:cNvSpPr/>
          <p:nvPr/>
        </p:nvSpPr>
        <p:spPr>
          <a:xfrm>
            <a:off x="164592" y="0"/>
            <a:ext cx="657340" cy="788404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" name="Group 2"/>
          <p:cNvGrpSpPr/>
          <p:nvPr/>
        </p:nvGrpSpPr>
        <p:grpSpPr>
          <a:xfrm>
            <a:off x="493262" y="182199"/>
            <a:ext cx="3420370" cy="485301"/>
            <a:chOff x="2401600" y="1560750"/>
            <a:chExt cx="2033442" cy="824080"/>
          </a:xfrm>
        </p:grpSpPr>
        <p:sp>
          <p:nvSpPr>
            <p:cNvPr id="4" name="Rectangle 3"/>
            <p:cNvSpPr/>
            <p:nvPr/>
          </p:nvSpPr>
          <p:spPr>
            <a:xfrm>
              <a:off x="2475343" y="1560750"/>
              <a:ext cx="195969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TextBox 4"/>
            <p:cNvSpPr txBox="1"/>
            <p:nvPr/>
          </p:nvSpPr>
          <p:spPr>
            <a:xfrm>
              <a:off x="2401600" y="1664830"/>
              <a:ext cx="195969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0223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000" u="sng" kern="1200" dirty="0">
                  <a:latin typeface="+mj-lt"/>
                </a:rPr>
                <a:t>MLB Online Experience</a:t>
              </a:r>
              <a:endParaRPr lang="en-US" sz="2000" u="sng" kern="1200" dirty="0">
                <a:latin typeface="+mj-lt"/>
              </a:endParaRPr>
            </a:p>
          </p:txBody>
        </p:sp>
      </p:grpSp>
      <p:sp>
        <p:nvSpPr>
          <p:cNvPr id="8" name="Flowchart: Connector 7"/>
          <p:cNvSpPr/>
          <p:nvPr/>
        </p:nvSpPr>
        <p:spPr>
          <a:xfrm>
            <a:off x="6144768" y="243492"/>
            <a:ext cx="2121408" cy="2079084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Page Views/ Visits</a:t>
            </a: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4.95</a:t>
            </a:r>
          </a:p>
        </p:txBody>
      </p:sp>
      <p:sp>
        <p:nvSpPr>
          <p:cNvPr id="9" name="Flowchart: Connector 8"/>
          <p:cNvSpPr/>
          <p:nvPr/>
        </p:nvSpPr>
        <p:spPr>
          <a:xfrm>
            <a:off x="8555736" y="243492"/>
            <a:ext cx="2065616" cy="2079084"/>
          </a:xfrm>
          <a:prstGeom prst="flowChartConnec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Average Visits/ Visitor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3.70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0555" y="970603"/>
            <a:ext cx="5694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Jun’19 – Sep’19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Pages with less load times are having more visits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Page load time has impact on audience’s online experience</a:t>
            </a:r>
          </a:p>
          <a:p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ACC94EB-C92A-496E-A5C2-14327EAE87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7066603"/>
              </p:ext>
            </p:extLst>
          </p:nvPr>
        </p:nvGraphicFramePr>
        <p:xfrm>
          <a:off x="2941811" y="2566068"/>
          <a:ext cx="5694217" cy="3637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6915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Laptop">
            <a:extLst>
              <a:ext uri="{FF2B5EF4-FFF2-40B4-BE49-F238E27FC236}">
                <a16:creationId xmlns:a16="http://schemas.microsoft.com/office/drawing/2014/main" id="{9D6FE5DD-6358-4DAB-9BF2-28E73DF720F8}"/>
              </a:ext>
            </a:extLst>
          </p:cNvPr>
          <p:cNvSpPr/>
          <p:nvPr/>
        </p:nvSpPr>
        <p:spPr>
          <a:xfrm>
            <a:off x="164592" y="0"/>
            <a:ext cx="657340" cy="788404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77AD49-726F-4302-ABD6-BC028E1B8DBE}"/>
              </a:ext>
            </a:extLst>
          </p:cNvPr>
          <p:cNvGrpSpPr/>
          <p:nvPr/>
        </p:nvGrpSpPr>
        <p:grpSpPr>
          <a:xfrm>
            <a:off x="493262" y="182199"/>
            <a:ext cx="3420370" cy="485301"/>
            <a:chOff x="2401600" y="1560750"/>
            <a:chExt cx="2033442" cy="8240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579EBC-6C9B-44C4-9BF2-1BDE5B76DF18}"/>
                </a:ext>
              </a:extLst>
            </p:cNvPr>
            <p:cNvSpPr/>
            <p:nvPr/>
          </p:nvSpPr>
          <p:spPr>
            <a:xfrm>
              <a:off x="2475343" y="1560750"/>
              <a:ext cx="195969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15F7C7-E75A-48D6-9A10-538951457C89}"/>
                </a:ext>
              </a:extLst>
            </p:cNvPr>
            <p:cNvSpPr txBox="1"/>
            <p:nvPr/>
          </p:nvSpPr>
          <p:spPr>
            <a:xfrm>
              <a:off x="2401600" y="1664830"/>
              <a:ext cx="195969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0223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000" u="sng" kern="1200" dirty="0">
                  <a:latin typeface="+mj-lt"/>
                </a:rPr>
                <a:t>MLB Online Experience</a:t>
              </a:r>
              <a:endParaRPr lang="en-US" sz="2000" u="sng" kern="1200" dirty="0">
                <a:latin typeface="+mj-lt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2ACEDD4-1338-4F0B-AC6B-AF5E84638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945" y="154064"/>
            <a:ext cx="4557463" cy="3627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4A8C2C-8F61-4F2E-A3F7-A48021594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097" y="3429000"/>
            <a:ext cx="6966903" cy="3144109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FAB8F6-DC17-47BF-BF2D-DFB34CD479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827563"/>
              </p:ext>
            </p:extLst>
          </p:nvPr>
        </p:nvGraphicFramePr>
        <p:xfrm>
          <a:off x="393896" y="728792"/>
          <a:ext cx="5452548" cy="3144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6DC936F-A4CC-4A22-95C5-9D2A030FDC85}"/>
              </a:ext>
            </a:extLst>
          </p:cNvPr>
          <p:cNvSpPr txBox="1"/>
          <p:nvPr/>
        </p:nvSpPr>
        <p:spPr>
          <a:xfrm>
            <a:off x="393896" y="4389120"/>
            <a:ext cx="4831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Combo Plans,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Plans Comparison,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Page Load times, …….. Effects visitors online experience and effects conversion rate.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07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Magnifying glass"/>
          <p:cNvSpPr/>
          <p:nvPr/>
        </p:nvSpPr>
        <p:spPr>
          <a:xfrm>
            <a:off x="155864" y="93519"/>
            <a:ext cx="498763" cy="55071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" name="Group 2"/>
          <p:cNvGrpSpPr/>
          <p:nvPr/>
        </p:nvGrpSpPr>
        <p:grpSpPr>
          <a:xfrm>
            <a:off x="301338" y="65383"/>
            <a:ext cx="2536433" cy="650945"/>
            <a:chOff x="4592556" y="1560750"/>
            <a:chExt cx="2145133" cy="825406"/>
          </a:xfrm>
        </p:grpSpPr>
        <p:sp>
          <p:nvSpPr>
            <p:cNvPr id="4" name="Rectangle 3"/>
            <p:cNvSpPr/>
            <p:nvPr/>
          </p:nvSpPr>
          <p:spPr>
            <a:xfrm>
              <a:off x="4777990" y="1560750"/>
              <a:ext cx="195969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TextBox 4"/>
            <p:cNvSpPr txBox="1"/>
            <p:nvPr/>
          </p:nvSpPr>
          <p:spPr>
            <a:xfrm>
              <a:off x="4592556" y="1666156"/>
              <a:ext cx="195969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0223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u="sng" kern="1200" dirty="0">
                  <a:latin typeface="+mj-lt"/>
                </a:rPr>
                <a:t>Page Analysis  </a:t>
              </a:r>
              <a:endParaRPr lang="en-US" sz="2400" u="sng" kern="1200" dirty="0">
                <a:latin typeface="+mj-lt"/>
              </a:endParaRPr>
            </a:p>
          </p:txBody>
        </p:sp>
      </p:grp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2872807"/>
              </p:ext>
            </p:extLst>
          </p:nvPr>
        </p:nvGraphicFramePr>
        <p:xfrm>
          <a:off x="0" y="644236"/>
          <a:ext cx="5171210" cy="305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210" y="2899063"/>
            <a:ext cx="6971889" cy="34186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1336" y="3948545"/>
            <a:ext cx="4530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Recommendation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Based on low time spent on news section : Use carousel view of news which can increase viewers to glimpse.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1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175288"/>
              </p:ext>
            </p:extLst>
          </p:nvPr>
        </p:nvGraphicFramePr>
        <p:xfrm>
          <a:off x="6096001" y="0"/>
          <a:ext cx="5049000" cy="2808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EE266E9-521D-4A8B-B145-D7A093004274}"/>
              </a:ext>
            </a:extLst>
          </p:cNvPr>
          <p:cNvSpPr/>
          <p:nvPr/>
        </p:nvSpPr>
        <p:spPr>
          <a:xfrm>
            <a:off x="2312695" y="150213"/>
            <a:ext cx="1654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+mj-lt"/>
              </a:rPr>
              <a:t>(News Article)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1205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569</Words>
  <Application>Microsoft Office PowerPoint</Application>
  <PresentationFormat>Widescreen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Arial</vt:lpstr>
      <vt:lpstr>Calibri Light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 varma</dc:creator>
  <cp:lastModifiedBy>dinesh varma</cp:lastModifiedBy>
  <cp:revision>11</cp:revision>
  <dcterms:created xsi:type="dcterms:W3CDTF">2019-12-02T17:02:18Z</dcterms:created>
  <dcterms:modified xsi:type="dcterms:W3CDTF">2019-12-02T17:36:29Z</dcterms:modified>
</cp:coreProperties>
</file>